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4" r:id="rId5"/>
  </p:sldMasterIdLst>
  <p:notesMasterIdLst>
    <p:notesMasterId r:id="rId25"/>
  </p:notesMasterIdLst>
  <p:handoutMasterIdLst>
    <p:handoutMasterId r:id="rId26"/>
  </p:handoutMasterIdLst>
  <p:sldIdLst>
    <p:sldId id="259" r:id="rId6"/>
    <p:sldId id="272" r:id="rId7"/>
    <p:sldId id="313" r:id="rId8"/>
    <p:sldId id="278" r:id="rId9"/>
    <p:sldId id="304" r:id="rId10"/>
    <p:sldId id="305" r:id="rId11"/>
    <p:sldId id="307" r:id="rId12"/>
    <p:sldId id="309" r:id="rId13"/>
    <p:sldId id="312" r:id="rId14"/>
    <p:sldId id="310" r:id="rId15"/>
    <p:sldId id="308" r:id="rId16"/>
    <p:sldId id="311" r:id="rId17"/>
    <p:sldId id="315" r:id="rId18"/>
    <p:sldId id="317" r:id="rId19"/>
    <p:sldId id="318" r:id="rId20"/>
    <p:sldId id="319" r:id="rId21"/>
    <p:sldId id="257" r:id="rId22"/>
    <p:sldId id="320" r:id="rId23"/>
    <p:sldId id="322" r:id="rId24"/>
  </p:sldIdLst>
  <p:sldSz cx="9144000" cy="6858000" type="screen4x3"/>
  <p:notesSz cx="6858000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odern Swiss" id="{FD2B0C0D-84C0-42ED-88AF-E5F83906AE8B}">
          <p14:sldIdLst>
            <p14:sldId id="259"/>
            <p14:sldId id="272"/>
            <p14:sldId id="313"/>
            <p14:sldId id="278"/>
            <p14:sldId id="304"/>
            <p14:sldId id="305"/>
            <p14:sldId id="307"/>
            <p14:sldId id="309"/>
            <p14:sldId id="312"/>
            <p14:sldId id="310"/>
            <p14:sldId id="308"/>
            <p14:sldId id="311"/>
            <p14:sldId id="315"/>
            <p14:sldId id="317"/>
            <p14:sldId id="318"/>
            <p14:sldId id="319"/>
            <p14:sldId id="257"/>
            <p14:sldId id="320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31CCE8"/>
    <a:srgbClr val="118E97"/>
    <a:srgbClr val="118497"/>
    <a:srgbClr val="17B1CB"/>
    <a:srgbClr val="BC873A"/>
    <a:srgbClr val="C1C139"/>
    <a:srgbClr val="A48F52"/>
    <a:srgbClr val="9C975A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8" autoAdjust="0"/>
  </p:normalViewPr>
  <p:slideViewPr>
    <p:cSldViewPr snapToGrid="0" snapToObjects="1">
      <p:cViewPr varScale="1">
        <p:scale>
          <a:sx n="99" d="100"/>
          <a:sy n="99" d="100"/>
        </p:scale>
        <p:origin x="1037" y="72"/>
      </p:cViewPr>
      <p:guideLst>
        <p:guide orient="horz" pos="2516"/>
        <p:guide pos="2880"/>
      </p:guideLst>
    </p:cSldViewPr>
  </p:slideViewPr>
  <p:outlineViewPr>
    <p:cViewPr>
      <p:scale>
        <a:sx n="33" d="100"/>
        <a:sy n="33" d="100"/>
      </p:scale>
      <p:origin x="0" y="-106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7"/>
    </p:cViewPr>
  </p:sorterViewPr>
  <p:notesViewPr>
    <p:cSldViewPr snapToGrid="0" snapToObjects="1">
      <p:cViewPr>
        <p:scale>
          <a:sx n="66" d="100"/>
          <a:sy n="66" d="100"/>
        </p:scale>
        <p:origin x="-2748" y="-156"/>
      </p:cViewPr>
      <p:guideLst>
        <p:guide orient="horz" pos="311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8EB65-FCB1-492D-96F1-1EEFDB36395A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97180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80332"/>
            <a:ext cx="297180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B7C37-3688-416D-8869-513F3AB67D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227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2A57C-5FAA-4E66-BDD9-A79C3D547D7C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91023"/>
            <a:ext cx="548640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7180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80332"/>
            <a:ext cx="297180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303DE-3E45-4DD3-9505-92EF4803EF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0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defTabSz="914400" rtl="0" eaLnBrk="1" latinLnBrk="0" hangingPunct="1">
      <a:lnSpc>
        <a:spcPct val="110000"/>
      </a:lnSpc>
      <a:spcBef>
        <a:spcPts val="300"/>
      </a:spcBef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28600" indent="-114300" algn="l" defTabSz="914400" rtl="0" eaLnBrk="1" latinLnBrk="0" hangingPunct="1">
      <a:lnSpc>
        <a:spcPct val="100000"/>
      </a:lnSpc>
      <a:spcBef>
        <a:spcPts val="300"/>
      </a:spcBef>
      <a:buFont typeface="Arial" panose="020B0604020202020204" pitchFamily="34" charset="0"/>
      <a:buChar char="•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42900" indent="-114300" algn="l" defTabSz="914400" rtl="0" eaLnBrk="1" latinLnBrk="0" hangingPunct="1">
      <a:lnSpc>
        <a:spcPct val="95000"/>
      </a:lnSpc>
      <a:spcBef>
        <a:spcPts val="300"/>
      </a:spcBef>
      <a:buFont typeface="Arial" panose="020B0604020202020204" pitchFamily="34" charset="0"/>
      <a:buChar char="•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457200" indent="-114300" algn="l" defTabSz="914400" rtl="0" eaLnBrk="1" latinLnBrk="0" hangingPunct="1">
      <a:lnSpc>
        <a:spcPct val="95000"/>
      </a:lnSpc>
      <a:spcBef>
        <a:spcPts val="300"/>
      </a:spcBef>
      <a:buFont typeface="Arial" panose="020B0604020202020204" pitchFamily="34" charset="0"/>
      <a:buChar char="•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571500" indent="-114300" algn="l" defTabSz="914400" rtl="0" eaLnBrk="1" latinLnBrk="0" hangingPunct="1">
      <a:lnSpc>
        <a:spcPct val="95000"/>
      </a:lnSpc>
      <a:spcBef>
        <a:spcPts val="300"/>
      </a:spcBef>
      <a:buFont typeface="Arial" panose="020B0604020202020204" pitchFamily="34" charset="0"/>
      <a:buChar char="•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8924"/>
            <a:ext cx="4866908" cy="2742289"/>
          </a:xfrm>
        </p:spPr>
        <p:txBody>
          <a:bodyPr/>
          <a:lstStyle>
            <a:lvl1pPr>
              <a:lnSpc>
                <a:spcPct val="90000"/>
              </a:lnSpc>
              <a:defRPr sz="6600" kern="100" cap="all" spc="-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</a:t>
            </a:r>
            <a:r>
              <a:rPr lang="en-US" dirty="0" err="1"/>
              <a:t>slidedoc</a:t>
            </a:r>
            <a:r>
              <a:rPr lang="en-US" dirty="0"/>
              <a:t> title</a:t>
            </a:r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10"/>
          </p:nvPr>
        </p:nvSpPr>
        <p:spPr>
          <a:xfrm>
            <a:off x="457200" y="3496727"/>
            <a:ext cx="1497013" cy="2512484"/>
          </a:xfrm>
        </p:spPr>
        <p:txBody>
          <a:bodyPr anchor="b"/>
          <a:lstStyle>
            <a:lvl1pPr>
              <a:lnSpc>
                <a:spcPct val="100000"/>
              </a:lnSpc>
              <a:defRPr sz="1300">
                <a:solidFill>
                  <a:schemeClr val="tx2"/>
                </a:solidFill>
              </a:defRPr>
            </a:lvl1pPr>
            <a:lvl2pPr>
              <a:defRPr b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2" name="Straight Connector 61"/>
          <p:cNvCxnSpPr/>
          <p:nvPr userDrawn="1"/>
        </p:nvCxnSpPr>
        <p:spPr>
          <a:xfrm>
            <a:off x="457200" y="6178550"/>
            <a:ext cx="149719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59"/>
          <p:cNvSpPr>
            <a:spLocks noGrp="1"/>
          </p:cNvSpPr>
          <p:nvPr>
            <p:ph type="body" sz="quarter" idx="11"/>
          </p:nvPr>
        </p:nvSpPr>
        <p:spPr>
          <a:xfrm>
            <a:off x="5509344" y="5181598"/>
            <a:ext cx="1497013" cy="1022351"/>
          </a:xfrm>
        </p:spPr>
        <p:txBody>
          <a:bodyPr anchor="b"/>
          <a:lstStyle>
            <a:lvl1pPr algn="r">
              <a:lnSpc>
                <a:spcPct val="100000"/>
              </a:lnSpc>
              <a:defRPr sz="1300" b="1">
                <a:solidFill>
                  <a:schemeClr val="bg1"/>
                </a:solidFill>
              </a:defRPr>
            </a:lvl1pPr>
            <a:lvl2pPr>
              <a:defRPr b="1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Text Placeholder 59"/>
          <p:cNvSpPr>
            <a:spLocks noGrp="1"/>
          </p:cNvSpPr>
          <p:nvPr>
            <p:ph type="body" sz="quarter" idx="12"/>
          </p:nvPr>
        </p:nvSpPr>
        <p:spPr>
          <a:xfrm>
            <a:off x="7189787" y="5181598"/>
            <a:ext cx="1497013" cy="1022351"/>
          </a:xfrm>
        </p:spPr>
        <p:txBody>
          <a:bodyPr anchor="b"/>
          <a:lstStyle>
            <a:lvl1pPr algn="r">
              <a:lnSpc>
                <a:spcPct val="100000"/>
              </a:lnSpc>
              <a:defRPr sz="1300" b="1">
                <a:solidFill>
                  <a:schemeClr val="bg1"/>
                </a:solidFill>
              </a:defRPr>
            </a:lvl1pPr>
            <a:lvl2pPr>
              <a:defRPr b="1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864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8100"/>
            <a:ext cx="4229100" cy="2543773"/>
          </a:xfrm>
        </p:spPr>
        <p:txBody>
          <a:bodyPr>
            <a:spAutoFit/>
          </a:bodyPr>
          <a:lstStyle>
            <a:lvl1pPr>
              <a:defRPr sz="5800" kern="100" spc="-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210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49" name="Straight Connector 48"/>
            <p:cNvCxnSpPr/>
            <p:nvPr userDrawn="1"/>
          </p:nvCxnSpPr>
          <p:spPr>
            <a:xfrm>
              <a:off x="457200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8686800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 userDrawn="1"/>
          </p:nvCxnSpPr>
          <p:spPr>
            <a:xfrm>
              <a:off x="1113726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 userDrawn="1"/>
          </p:nvCxnSpPr>
          <p:spPr>
            <a:xfrm>
              <a:off x="1300622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 userDrawn="1"/>
          </p:nvCxnSpPr>
          <p:spPr>
            <a:xfrm>
              <a:off x="1954396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 userDrawn="1"/>
          </p:nvCxnSpPr>
          <p:spPr>
            <a:xfrm>
              <a:off x="2143050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 userDrawn="1"/>
          </p:nvCxnSpPr>
          <p:spPr>
            <a:xfrm>
              <a:off x="2796824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 userDrawn="1"/>
          </p:nvCxnSpPr>
          <p:spPr>
            <a:xfrm>
              <a:off x="2990753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 userDrawn="1"/>
          </p:nvCxnSpPr>
          <p:spPr>
            <a:xfrm>
              <a:off x="3639252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 userDrawn="1"/>
          </p:nvCxnSpPr>
          <p:spPr>
            <a:xfrm>
              <a:off x="3829078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 userDrawn="1"/>
          </p:nvCxnSpPr>
          <p:spPr>
            <a:xfrm>
              <a:off x="4478749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 userDrawn="1"/>
          </p:nvCxnSpPr>
          <p:spPr>
            <a:xfrm>
              <a:off x="4670334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 userDrawn="1"/>
          </p:nvCxnSpPr>
          <p:spPr>
            <a:xfrm>
              <a:off x="5324108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 userDrawn="1"/>
          </p:nvCxnSpPr>
          <p:spPr>
            <a:xfrm>
              <a:off x="5512762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>
            <a:xfrm>
              <a:off x="6166536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 userDrawn="1"/>
          </p:nvCxnSpPr>
          <p:spPr>
            <a:xfrm>
              <a:off x="6355190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>
            <a:xfrm>
              <a:off x="7008964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 userDrawn="1"/>
          </p:nvCxnSpPr>
          <p:spPr>
            <a:xfrm>
              <a:off x="7197618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 userDrawn="1"/>
          </p:nvCxnSpPr>
          <p:spPr>
            <a:xfrm>
              <a:off x="7851392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>
              <a:off x="8040049" y="0"/>
              <a:ext cx="0" cy="685800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>
              <a:off x="0" y="457200"/>
              <a:ext cx="9144000" cy="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>
            <a:xfrm>
              <a:off x="0" y="685800"/>
              <a:ext cx="9144000" cy="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>
              <a:off x="0" y="6178550"/>
              <a:ext cx="9144000" cy="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>
              <a:off x="0" y="6407150"/>
              <a:ext cx="9144000" cy="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 userDrawn="1"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>
              <a:solidFill>
                <a:srgbClr val="FF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4921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AF47-1977-4853-BB9D-A895E4490055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593A-BEF0-4B65-AAC5-1B4B535BC3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789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AF47-1977-4853-BB9D-A895E4490055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593A-BEF0-4B65-AAC5-1B4B535BC3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85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AF47-1977-4853-BB9D-A895E4490055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593A-BEF0-4B65-AAC5-1B4B535BC3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310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AF47-1977-4853-BB9D-A895E4490055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593A-BEF0-4B65-AAC5-1B4B535BC3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177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AF47-1977-4853-BB9D-A895E4490055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593A-BEF0-4B65-AAC5-1B4B535BC3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196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AF47-1977-4853-BB9D-A895E4490055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593A-BEF0-4B65-AAC5-1B4B535BC3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355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AF47-1977-4853-BB9D-A895E4490055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593A-BEF0-4B65-AAC5-1B4B535BC3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052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AF47-1977-4853-BB9D-A895E4490055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593A-BEF0-4B65-AAC5-1B4B535BC3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67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182052" cy="1228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319870"/>
            <a:ext cx="1497013" cy="1083733"/>
          </a:xfrm>
        </p:spPr>
        <p:txBody>
          <a:bodyPr/>
          <a:lstStyle>
            <a:lvl1pPr>
              <a:buNone/>
              <a:defRPr sz="6600" b="1" i="0" spc="-300">
                <a:solidFill>
                  <a:schemeClr val="accent5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1"/>
          </p:nvPr>
        </p:nvSpPr>
        <p:spPr>
          <a:xfrm>
            <a:off x="3829050" y="685800"/>
            <a:ext cx="4857750" cy="122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" name="Text Placeholder 33"/>
          <p:cNvSpPr>
            <a:spLocks noGrp="1"/>
          </p:cNvSpPr>
          <p:nvPr>
            <p:ph type="body" sz="quarter" idx="12" hasCustomPrompt="1"/>
          </p:nvPr>
        </p:nvSpPr>
        <p:spPr>
          <a:xfrm>
            <a:off x="2140347" y="2319870"/>
            <a:ext cx="1497013" cy="1083733"/>
          </a:xfrm>
        </p:spPr>
        <p:txBody>
          <a:bodyPr/>
          <a:lstStyle>
            <a:lvl1pPr>
              <a:buNone/>
              <a:defRPr sz="6600" b="1" i="0" spc="-300">
                <a:solidFill>
                  <a:schemeClr val="accent5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0" name="Text Placeholder 33"/>
          <p:cNvSpPr>
            <a:spLocks noGrp="1"/>
          </p:cNvSpPr>
          <p:nvPr>
            <p:ph type="body" sz="quarter" idx="13" hasCustomPrompt="1"/>
          </p:nvPr>
        </p:nvSpPr>
        <p:spPr>
          <a:xfrm>
            <a:off x="3823494" y="2319870"/>
            <a:ext cx="1497013" cy="1083733"/>
          </a:xfrm>
        </p:spPr>
        <p:txBody>
          <a:bodyPr/>
          <a:lstStyle>
            <a:lvl1pPr>
              <a:buNone/>
              <a:defRPr sz="6600" b="1" i="0" spc="-300">
                <a:solidFill>
                  <a:schemeClr val="accent5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2" name="Text Placeholder 33"/>
          <p:cNvSpPr>
            <a:spLocks noGrp="1"/>
          </p:cNvSpPr>
          <p:nvPr>
            <p:ph type="body" sz="quarter" idx="14" hasCustomPrompt="1"/>
          </p:nvPr>
        </p:nvSpPr>
        <p:spPr>
          <a:xfrm>
            <a:off x="5506641" y="2319870"/>
            <a:ext cx="1497013" cy="1083733"/>
          </a:xfrm>
        </p:spPr>
        <p:txBody>
          <a:bodyPr/>
          <a:lstStyle>
            <a:lvl1pPr>
              <a:buNone/>
              <a:defRPr sz="6600" b="1" i="0" spc="-300">
                <a:solidFill>
                  <a:schemeClr val="accent5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4" name="Text Placeholder 33"/>
          <p:cNvSpPr>
            <a:spLocks noGrp="1"/>
          </p:cNvSpPr>
          <p:nvPr>
            <p:ph type="body" sz="quarter" idx="15" hasCustomPrompt="1"/>
          </p:nvPr>
        </p:nvSpPr>
        <p:spPr>
          <a:xfrm>
            <a:off x="7189787" y="2319870"/>
            <a:ext cx="1497013" cy="1083733"/>
          </a:xfrm>
        </p:spPr>
        <p:txBody>
          <a:bodyPr/>
          <a:lstStyle>
            <a:lvl1pPr>
              <a:buNone/>
              <a:defRPr sz="6600" b="1" i="0" spc="-300">
                <a:solidFill>
                  <a:schemeClr val="accent5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25" name="Text Placeholder 33"/>
          <p:cNvSpPr>
            <a:spLocks noGrp="1"/>
          </p:cNvSpPr>
          <p:nvPr>
            <p:ph type="body" sz="quarter" idx="21" hasCustomPrompt="1"/>
          </p:nvPr>
        </p:nvSpPr>
        <p:spPr>
          <a:xfrm>
            <a:off x="457200" y="2228136"/>
            <a:ext cx="1497013" cy="295466"/>
          </a:xfrm>
        </p:spPr>
        <p:txBody>
          <a:bodyPr anchor="b">
            <a:noAutofit/>
          </a:bodyPr>
          <a:lstStyle>
            <a:lvl1pPr>
              <a:buNone/>
              <a:defRPr sz="1600" b="0" i="1" spc="0"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Insert</a:t>
            </a:r>
          </a:p>
        </p:txBody>
      </p:sp>
      <p:sp>
        <p:nvSpPr>
          <p:cNvPr id="26" name="Text Placeholder 33"/>
          <p:cNvSpPr>
            <a:spLocks noGrp="1"/>
          </p:cNvSpPr>
          <p:nvPr>
            <p:ph type="body" sz="quarter" idx="22" hasCustomPrompt="1"/>
          </p:nvPr>
        </p:nvSpPr>
        <p:spPr>
          <a:xfrm>
            <a:off x="2140347" y="2228136"/>
            <a:ext cx="1497013" cy="295466"/>
          </a:xfrm>
        </p:spPr>
        <p:txBody>
          <a:bodyPr anchor="b">
            <a:noAutofit/>
          </a:bodyPr>
          <a:lstStyle>
            <a:lvl1pPr>
              <a:buNone/>
              <a:defRPr sz="1600" b="0" i="1" spc="0"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Insert</a:t>
            </a:r>
          </a:p>
        </p:txBody>
      </p:sp>
      <p:sp>
        <p:nvSpPr>
          <p:cNvPr id="27" name="Text Placeholder 33"/>
          <p:cNvSpPr>
            <a:spLocks noGrp="1"/>
          </p:cNvSpPr>
          <p:nvPr>
            <p:ph type="body" sz="quarter" idx="23" hasCustomPrompt="1"/>
          </p:nvPr>
        </p:nvSpPr>
        <p:spPr>
          <a:xfrm>
            <a:off x="3823494" y="2228136"/>
            <a:ext cx="1497013" cy="295466"/>
          </a:xfrm>
        </p:spPr>
        <p:txBody>
          <a:bodyPr anchor="b">
            <a:noAutofit/>
          </a:bodyPr>
          <a:lstStyle>
            <a:lvl1pPr>
              <a:buNone/>
              <a:defRPr sz="1600" b="0" i="1" spc="0"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Insert</a:t>
            </a:r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24" hasCustomPrompt="1"/>
          </p:nvPr>
        </p:nvSpPr>
        <p:spPr>
          <a:xfrm>
            <a:off x="5506641" y="2228136"/>
            <a:ext cx="1497013" cy="295466"/>
          </a:xfrm>
        </p:spPr>
        <p:txBody>
          <a:bodyPr anchor="b">
            <a:noAutofit/>
          </a:bodyPr>
          <a:lstStyle>
            <a:lvl1pPr>
              <a:buNone/>
              <a:defRPr sz="1600" b="0" i="1" spc="0"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Insert</a:t>
            </a:r>
          </a:p>
        </p:txBody>
      </p:sp>
      <p:sp>
        <p:nvSpPr>
          <p:cNvPr id="29" name="Text Placeholder 33"/>
          <p:cNvSpPr>
            <a:spLocks noGrp="1"/>
          </p:cNvSpPr>
          <p:nvPr>
            <p:ph type="body" sz="quarter" idx="25" hasCustomPrompt="1"/>
          </p:nvPr>
        </p:nvSpPr>
        <p:spPr>
          <a:xfrm>
            <a:off x="7189787" y="2228136"/>
            <a:ext cx="1497013" cy="295466"/>
          </a:xfrm>
        </p:spPr>
        <p:txBody>
          <a:bodyPr anchor="b">
            <a:noAutofit/>
          </a:bodyPr>
          <a:lstStyle>
            <a:lvl1pPr>
              <a:buNone/>
              <a:defRPr sz="1600" b="0" i="1" spc="0"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Insert</a:t>
            </a:r>
          </a:p>
        </p:txBody>
      </p:sp>
      <p:sp>
        <p:nvSpPr>
          <p:cNvPr id="71" name="Text Placeholder 33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4428069"/>
            <a:ext cx="1497013" cy="1083733"/>
          </a:xfrm>
        </p:spPr>
        <p:txBody>
          <a:bodyPr/>
          <a:lstStyle>
            <a:lvl1pPr>
              <a:buNone/>
              <a:defRPr sz="6600" b="1" i="0" spc="-300">
                <a:solidFill>
                  <a:schemeClr val="accent5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72" name="Text Placeholder 33"/>
          <p:cNvSpPr>
            <a:spLocks noGrp="1"/>
          </p:cNvSpPr>
          <p:nvPr>
            <p:ph type="body" sz="quarter" idx="32" hasCustomPrompt="1"/>
          </p:nvPr>
        </p:nvSpPr>
        <p:spPr>
          <a:xfrm>
            <a:off x="2140347" y="4428069"/>
            <a:ext cx="1497013" cy="1083733"/>
          </a:xfrm>
        </p:spPr>
        <p:txBody>
          <a:bodyPr/>
          <a:lstStyle>
            <a:lvl1pPr>
              <a:buNone/>
              <a:defRPr sz="6600" b="1" i="0" spc="-300">
                <a:solidFill>
                  <a:schemeClr val="accent5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73" name="Text Placeholder 33"/>
          <p:cNvSpPr>
            <a:spLocks noGrp="1"/>
          </p:cNvSpPr>
          <p:nvPr>
            <p:ph type="body" sz="quarter" idx="33" hasCustomPrompt="1"/>
          </p:nvPr>
        </p:nvSpPr>
        <p:spPr>
          <a:xfrm>
            <a:off x="3823494" y="4428069"/>
            <a:ext cx="1497013" cy="1083733"/>
          </a:xfrm>
        </p:spPr>
        <p:txBody>
          <a:bodyPr/>
          <a:lstStyle>
            <a:lvl1pPr>
              <a:buNone/>
              <a:defRPr sz="6600" b="1" i="0" spc="-300">
                <a:solidFill>
                  <a:schemeClr val="accent5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74" name="Text Placeholder 33"/>
          <p:cNvSpPr>
            <a:spLocks noGrp="1"/>
          </p:cNvSpPr>
          <p:nvPr>
            <p:ph type="body" sz="quarter" idx="34" hasCustomPrompt="1"/>
          </p:nvPr>
        </p:nvSpPr>
        <p:spPr>
          <a:xfrm>
            <a:off x="5506641" y="4428069"/>
            <a:ext cx="1497013" cy="1083733"/>
          </a:xfrm>
        </p:spPr>
        <p:txBody>
          <a:bodyPr/>
          <a:lstStyle>
            <a:lvl1pPr>
              <a:buNone/>
              <a:defRPr sz="6600" b="1" i="0" spc="-300">
                <a:solidFill>
                  <a:schemeClr val="accent5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75" name="Text Placeholder 33"/>
          <p:cNvSpPr>
            <a:spLocks noGrp="1"/>
          </p:cNvSpPr>
          <p:nvPr>
            <p:ph type="body" sz="quarter" idx="35" hasCustomPrompt="1"/>
          </p:nvPr>
        </p:nvSpPr>
        <p:spPr>
          <a:xfrm>
            <a:off x="7189787" y="4428069"/>
            <a:ext cx="1497013" cy="1083733"/>
          </a:xfrm>
        </p:spPr>
        <p:txBody>
          <a:bodyPr/>
          <a:lstStyle>
            <a:lvl1pPr>
              <a:buNone/>
              <a:defRPr sz="6600" b="1" i="0" spc="-300">
                <a:solidFill>
                  <a:schemeClr val="accent5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76" name="Text Placeholder 33"/>
          <p:cNvSpPr>
            <a:spLocks noGrp="1"/>
          </p:cNvSpPr>
          <p:nvPr>
            <p:ph type="body" sz="quarter" idx="36" hasCustomPrompt="1"/>
          </p:nvPr>
        </p:nvSpPr>
        <p:spPr>
          <a:xfrm>
            <a:off x="457200" y="4336335"/>
            <a:ext cx="1497013" cy="295466"/>
          </a:xfrm>
        </p:spPr>
        <p:txBody>
          <a:bodyPr anchor="b">
            <a:noAutofit/>
          </a:bodyPr>
          <a:lstStyle>
            <a:lvl1pPr>
              <a:buNone/>
              <a:defRPr sz="1600" b="0" i="1" spc="0"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Insert</a:t>
            </a:r>
          </a:p>
        </p:txBody>
      </p:sp>
      <p:sp>
        <p:nvSpPr>
          <p:cNvPr id="77" name="Text Placeholder 33"/>
          <p:cNvSpPr>
            <a:spLocks noGrp="1"/>
          </p:cNvSpPr>
          <p:nvPr>
            <p:ph type="body" sz="quarter" idx="37" hasCustomPrompt="1"/>
          </p:nvPr>
        </p:nvSpPr>
        <p:spPr>
          <a:xfrm>
            <a:off x="2140347" y="4336335"/>
            <a:ext cx="1497013" cy="295466"/>
          </a:xfrm>
        </p:spPr>
        <p:txBody>
          <a:bodyPr anchor="b">
            <a:noAutofit/>
          </a:bodyPr>
          <a:lstStyle>
            <a:lvl1pPr>
              <a:buNone/>
              <a:defRPr sz="1600" b="0" i="1" spc="0"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Insert</a:t>
            </a:r>
          </a:p>
        </p:txBody>
      </p:sp>
      <p:sp>
        <p:nvSpPr>
          <p:cNvPr id="78" name="Text Placeholder 33"/>
          <p:cNvSpPr>
            <a:spLocks noGrp="1"/>
          </p:cNvSpPr>
          <p:nvPr>
            <p:ph type="body" sz="quarter" idx="38" hasCustomPrompt="1"/>
          </p:nvPr>
        </p:nvSpPr>
        <p:spPr>
          <a:xfrm>
            <a:off x="3823494" y="4336335"/>
            <a:ext cx="1497013" cy="295466"/>
          </a:xfrm>
        </p:spPr>
        <p:txBody>
          <a:bodyPr anchor="b">
            <a:noAutofit/>
          </a:bodyPr>
          <a:lstStyle>
            <a:lvl1pPr>
              <a:buNone/>
              <a:defRPr sz="1600" b="0" i="1" spc="0"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Insert</a:t>
            </a:r>
          </a:p>
        </p:txBody>
      </p:sp>
      <p:sp>
        <p:nvSpPr>
          <p:cNvPr id="79" name="Text Placeholder 33"/>
          <p:cNvSpPr>
            <a:spLocks noGrp="1"/>
          </p:cNvSpPr>
          <p:nvPr>
            <p:ph type="body" sz="quarter" idx="39" hasCustomPrompt="1"/>
          </p:nvPr>
        </p:nvSpPr>
        <p:spPr>
          <a:xfrm>
            <a:off x="5506641" y="4336335"/>
            <a:ext cx="1497013" cy="295466"/>
          </a:xfrm>
        </p:spPr>
        <p:txBody>
          <a:bodyPr anchor="b">
            <a:noAutofit/>
          </a:bodyPr>
          <a:lstStyle>
            <a:lvl1pPr>
              <a:buNone/>
              <a:defRPr sz="1600" b="0" i="1" spc="0"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Insert</a:t>
            </a:r>
          </a:p>
        </p:txBody>
      </p:sp>
      <p:sp>
        <p:nvSpPr>
          <p:cNvPr id="80" name="Text Placeholder 33"/>
          <p:cNvSpPr>
            <a:spLocks noGrp="1"/>
          </p:cNvSpPr>
          <p:nvPr>
            <p:ph type="body" sz="quarter" idx="40" hasCustomPrompt="1"/>
          </p:nvPr>
        </p:nvSpPr>
        <p:spPr>
          <a:xfrm>
            <a:off x="7189787" y="4336335"/>
            <a:ext cx="1497013" cy="295466"/>
          </a:xfrm>
        </p:spPr>
        <p:txBody>
          <a:bodyPr anchor="b">
            <a:noAutofit/>
          </a:bodyPr>
          <a:lstStyle>
            <a:lvl1pPr>
              <a:buNone/>
              <a:defRPr sz="1600" b="0" i="1" spc="0">
                <a:solidFill>
                  <a:schemeClr val="bg2"/>
                </a:solidFill>
                <a:latin typeface="Corbel" panose="020B0503020204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 marL="0" indent="0">
              <a:buNone/>
              <a:defRPr/>
            </a:lvl4pPr>
            <a:lvl5pPr marL="171450" indent="0">
              <a:buNone/>
              <a:defRPr/>
            </a:lvl5pPr>
          </a:lstStyle>
          <a:p>
            <a:pPr lvl="0"/>
            <a:r>
              <a:rPr lang="en-US" dirty="0"/>
              <a:t>Insert</a:t>
            </a:r>
          </a:p>
        </p:txBody>
      </p:sp>
    </p:spTree>
    <p:extLst>
      <p:ext uri="{BB962C8B-B14F-4D97-AF65-F5344CB8AC3E}">
        <p14:creationId xmlns:p14="http://schemas.microsoft.com/office/powerpoint/2010/main" val="1419773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AF47-1977-4853-BB9D-A895E4490055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593A-BEF0-4B65-AAC5-1B4B535BC3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385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AF47-1977-4853-BB9D-A895E4490055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593A-BEF0-4B65-AAC5-1B4B535BC3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703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AF47-1977-4853-BB9D-A895E4490055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593A-BEF0-4B65-AAC5-1B4B535BC3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89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301262" y="6407150"/>
            <a:ext cx="6738787" cy="450850"/>
          </a:xfrm>
        </p:spPr>
        <p:txBody>
          <a:bodyPr/>
          <a:lstStyle>
            <a:lvl1pPr>
              <a:lnSpc>
                <a:spcPct val="85000"/>
              </a:lnSpc>
              <a:buFontTx/>
              <a:buNone/>
              <a:defRPr sz="800" i="0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2pPr>
            <a:lvl3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3pPr>
            <a:lvl4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insert attribution</a:t>
            </a:r>
          </a:p>
        </p:txBody>
      </p:sp>
    </p:spTree>
    <p:extLst>
      <p:ext uri="{BB962C8B-B14F-4D97-AF65-F5344CB8AC3E}">
        <p14:creationId xmlns:p14="http://schemas.microsoft.com/office/powerpoint/2010/main" val="303323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+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301262" y="3429000"/>
            <a:ext cx="2321755" cy="27495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301262" y="6407150"/>
            <a:ext cx="6738787" cy="450850"/>
          </a:xfrm>
        </p:spPr>
        <p:txBody>
          <a:bodyPr/>
          <a:lstStyle>
            <a:lvl1pPr>
              <a:lnSpc>
                <a:spcPct val="85000"/>
              </a:lnSpc>
              <a:buFontTx/>
              <a:buNone/>
              <a:defRPr sz="800" i="0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2pPr>
            <a:lvl3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3pPr>
            <a:lvl4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insert attribution</a:t>
            </a:r>
          </a:p>
        </p:txBody>
      </p:sp>
    </p:spTree>
    <p:extLst>
      <p:ext uri="{BB962C8B-B14F-4D97-AF65-F5344CB8AC3E}">
        <p14:creationId xmlns:p14="http://schemas.microsoft.com/office/powerpoint/2010/main" val="392806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585" y="3429000"/>
            <a:ext cx="4859215" cy="27495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301262" y="6407150"/>
            <a:ext cx="6738787" cy="450850"/>
          </a:xfrm>
        </p:spPr>
        <p:txBody>
          <a:bodyPr/>
          <a:lstStyle>
            <a:lvl1pPr>
              <a:lnSpc>
                <a:spcPct val="85000"/>
              </a:lnSpc>
              <a:buFontTx/>
              <a:buNone/>
              <a:defRPr sz="800" i="0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2pPr>
            <a:lvl3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3pPr>
            <a:lvl4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insert attribution</a:t>
            </a:r>
          </a:p>
        </p:txBody>
      </p:sp>
    </p:spTree>
    <p:extLst>
      <p:ext uri="{BB962C8B-B14F-4D97-AF65-F5344CB8AC3E}">
        <p14:creationId xmlns:p14="http://schemas.microsoft.com/office/powerpoint/2010/main" val="83775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585" y="685800"/>
            <a:ext cx="2321755" cy="54927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0"/>
          </p:nvPr>
        </p:nvSpPr>
        <p:spPr>
          <a:xfrm>
            <a:off x="6353908" y="685800"/>
            <a:ext cx="2332892" cy="54927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301262" y="6407150"/>
            <a:ext cx="6738787" cy="450850"/>
          </a:xfrm>
        </p:spPr>
        <p:txBody>
          <a:bodyPr/>
          <a:lstStyle>
            <a:lvl1pPr>
              <a:lnSpc>
                <a:spcPct val="85000"/>
              </a:lnSpc>
              <a:buFontTx/>
              <a:buNone/>
              <a:defRPr sz="800" i="0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2pPr>
            <a:lvl3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3pPr>
            <a:lvl4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insert attribution</a:t>
            </a:r>
          </a:p>
        </p:txBody>
      </p:sp>
    </p:spTree>
    <p:extLst>
      <p:ext uri="{BB962C8B-B14F-4D97-AF65-F5344CB8AC3E}">
        <p14:creationId xmlns:p14="http://schemas.microsoft.com/office/powerpoint/2010/main" val="273749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27585" y="3429000"/>
            <a:ext cx="2321755" cy="27495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6353908" y="3429000"/>
            <a:ext cx="2332892" cy="27495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301262" y="6407150"/>
            <a:ext cx="6738787" cy="450850"/>
          </a:xfrm>
        </p:spPr>
        <p:txBody>
          <a:bodyPr/>
          <a:lstStyle>
            <a:lvl1pPr>
              <a:lnSpc>
                <a:spcPct val="85000"/>
              </a:lnSpc>
              <a:buFontTx/>
              <a:buNone/>
              <a:defRPr sz="800" i="0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2pPr>
            <a:lvl3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3pPr>
            <a:lvl4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insert attribution</a:t>
            </a:r>
          </a:p>
        </p:txBody>
      </p:sp>
    </p:spTree>
    <p:extLst>
      <p:ext uri="{BB962C8B-B14F-4D97-AF65-F5344CB8AC3E}">
        <p14:creationId xmlns:p14="http://schemas.microsoft.com/office/powerpoint/2010/main" val="181193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827585" y="3429000"/>
            <a:ext cx="2321755" cy="27495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0"/>
          </p:nvPr>
        </p:nvSpPr>
        <p:spPr>
          <a:xfrm>
            <a:off x="6353908" y="3429000"/>
            <a:ext cx="2332892" cy="27495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1301262" y="3429000"/>
            <a:ext cx="2321755" cy="27495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301262" y="6407150"/>
            <a:ext cx="6738787" cy="450850"/>
          </a:xfrm>
        </p:spPr>
        <p:txBody>
          <a:bodyPr/>
          <a:lstStyle>
            <a:lvl1pPr>
              <a:lnSpc>
                <a:spcPct val="85000"/>
              </a:lnSpc>
              <a:buFontTx/>
              <a:buNone/>
              <a:defRPr sz="800" i="0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2pPr>
            <a:lvl3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3pPr>
            <a:lvl4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insert attribution</a:t>
            </a:r>
          </a:p>
        </p:txBody>
      </p:sp>
    </p:spTree>
    <p:extLst>
      <p:ext uri="{BB962C8B-B14F-4D97-AF65-F5344CB8AC3E}">
        <p14:creationId xmlns:p14="http://schemas.microsoft.com/office/powerpoint/2010/main" val="332792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407150"/>
            <a:ext cx="7582849" cy="450850"/>
          </a:xfrm>
        </p:spPr>
        <p:txBody>
          <a:bodyPr/>
          <a:lstStyle>
            <a:lvl1pPr>
              <a:lnSpc>
                <a:spcPct val="85000"/>
              </a:lnSpc>
              <a:buFontTx/>
              <a:buNone/>
              <a:defRPr sz="800" i="0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2pPr>
            <a:lvl3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3pPr>
            <a:lvl4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insert attribution</a:t>
            </a:r>
          </a:p>
        </p:txBody>
      </p:sp>
    </p:spTree>
    <p:extLst>
      <p:ext uri="{BB962C8B-B14F-4D97-AF65-F5344CB8AC3E}">
        <p14:creationId xmlns:p14="http://schemas.microsoft.com/office/powerpoint/2010/main" val="374890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182052" cy="1228028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dirty="0"/>
              <a:t>All Click To Edit Master Title 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9078" y="685800"/>
            <a:ext cx="4857722" cy="54927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More</a:t>
            </a:r>
          </a:p>
          <a:p>
            <a:pPr lvl="8"/>
            <a:r>
              <a:rPr lang="en-US" dirty="0"/>
              <a:t>More</a:t>
            </a:r>
          </a:p>
        </p:txBody>
      </p:sp>
      <p:cxnSp>
        <p:nvCxnSpPr>
          <p:cNvPr id="69" name="Straight Connector 68"/>
          <p:cNvCxnSpPr/>
          <p:nvPr userDrawn="1"/>
        </p:nvCxnSpPr>
        <p:spPr>
          <a:xfrm>
            <a:off x="457200" y="460057"/>
            <a:ext cx="3182052" cy="0"/>
          </a:xfrm>
          <a:prstGeom prst="line">
            <a:avLst/>
          </a:prstGeom>
          <a:ln w="12700">
            <a:solidFill>
              <a:schemeClr val="tx2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>
            <a:off x="3829078" y="460057"/>
            <a:ext cx="4857722" cy="0"/>
          </a:xfrm>
          <a:prstGeom prst="line">
            <a:avLst/>
          </a:prstGeom>
          <a:ln w="12700">
            <a:solidFill>
              <a:schemeClr val="tx2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 userDrawn="1"/>
        </p:nvSpPr>
        <p:spPr>
          <a:xfrm>
            <a:off x="8561766" y="6397715"/>
            <a:ext cx="1250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385CB4A-7E96-44CA-B116-B71B544B697D}" type="slidenum">
              <a:rPr 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8331889" y="6397715"/>
            <a:ext cx="2404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800" dirty="0">
                <a:solidFill>
                  <a:schemeClr val="bg2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72813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6" r:id="rId4"/>
    <p:sldLayoutId id="2147483658" r:id="rId5"/>
    <p:sldLayoutId id="2147483650" r:id="rId6"/>
    <p:sldLayoutId id="2147483657" r:id="rId7"/>
    <p:sldLayoutId id="2147483659" r:id="rId8"/>
    <p:sldLayoutId id="2147483654" r:id="rId9"/>
    <p:sldLayoutId id="2147483660" r:id="rId10"/>
    <p:sldLayoutId id="2147483655" r:id="rId11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800" b="1" kern="1200" spc="-15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600"/>
        </a:spcBef>
        <a:spcAft>
          <a:spcPts val="1200"/>
        </a:spcAft>
        <a:buFont typeface="Arial" panose="020B0604020202020204" pitchFamily="34" charset="0"/>
        <a:buChar char="​"/>
        <a:defRPr sz="1500" b="0" i="1" kern="1200">
          <a:solidFill>
            <a:schemeClr val="accent1"/>
          </a:solidFill>
          <a:latin typeface="Corbel" panose="020B0503020204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500" i="1" kern="1200">
          <a:solidFill>
            <a:srgbClr val="002060"/>
          </a:solidFill>
          <a:latin typeface="Corbel" panose="020B050302020402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​"/>
        <a:defRPr sz="1100" b="1" kern="1200">
          <a:solidFill>
            <a:srgbClr val="002060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0" indent="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chemeClr val="tx2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171450" indent="-171450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344488" indent="-173038" algn="l" defTabSz="914400" rtl="0" eaLnBrk="1" latinLnBrk="0" hangingPunct="1">
        <a:lnSpc>
          <a:spcPct val="85000"/>
        </a:lnSpc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11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​"/>
        <a:defRPr sz="1500" i="1" kern="1200" baseline="0">
          <a:solidFill>
            <a:schemeClr val="tx1">
              <a:lumMod val="50000"/>
              <a:lumOff val="50000"/>
            </a:schemeClr>
          </a:solidFill>
          <a:latin typeface="Corbel" panose="020B0503020204020204" pitchFamily="34" charset="0"/>
          <a:ea typeface="+mn-ea"/>
          <a:cs typeface="+mn-cs"/>
        </a:defRPr>
      </a:lvl7pPr>
      <a:lvl8pPr marL="171450" indent="-17145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>
              <a:lumMod val="50000"/>
              <a:lumOff val="50000"/>
            </a:schemeClr>
          </a:solidFill>
          <a:latin typeface="Corbel" panose="020B0503020204020204" pitchFamily="34" charset="0"/>
          <a:ea typeface="+mn-ea"/>
          <a:cs typeface="+mn-cs"/>
        </a:defRPr>
      </a:lvl8pPr>
      <a:lvl9pPr marL="344488" indent="-173038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>
              <a:lumMod val="50000"/>
              <a:lumOff val="50000"/>
            </a:schemeClr>
          </a:solidFill>
          <a:latin typeface="Corbel" panose="020B0503020204020204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3AF47-1977-4853-BB9D-A895E4490055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9593A-BEF0-4B65-AAC5-1B4B535BC3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57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thb.nhs.wales/about-us/our-strategy/#:~:text=In%20partnership%20with%20Powys%20County%20Council%2C%20and%20through,Support%3B%20Tackling%20the%20Big%20Four%3B%20Joined%20Up%20Care" TargetMode="External"/><Relationship Id="rId2" Type="http://schemas.openxmlformats.org/officeDocument/2006/relationships/hyperlink" Target="https://www.wcpp.org.uk/commentary/rural-poverty-the-case-of-powys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199" y="358924"/>
            <a:ext cx="6270171" cy="2742289"/>
          </a:xfrm>
        </p:spPr>
        <p:txBody>
          <a:bodyPr/>
          <a:lstStyle/>
          <a:p>
            <a:r>
              <a:rPr lang="cy-GB">
                <a:solidFill>
                  <a:srgbClr val="002060"/>
                </a:solidFill>
              </a:rPr>
              <a:t>Gwella’r daith canser ym Mhowys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y-GB"/>
              <a:t>Theori Newid</a:t>
            </a:r>
          </a:p>
          <a:p>
            <a:r>
              <a:rPr lang="cy-GB"/>
              <a:t>Rhagfyr 2021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8E0B205-6F22-4DCD-84A3-FFE84D33ED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112" y="5774741"/>
            <a:ext cx="3599688" cy="7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8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26A4A5E-13D1-4A61-BBBC-249BA8599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Sut rydym yn credu y bydd GDC ym Mhowys yn gwneud gwahaniaeth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5D35661-3301-43C3-B460-CC40C18BDCA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58742" y="685800"/>
            <a:ext cx="2332892" cy="4687101"/>
          </a:xfrm>
        </p:spPr>
        <p:txBody>
          <a:bodyPr/>
          <a:lstStyle/>
          <a:p>
            <a:r>
              <a:rPr lang="cy-GB" sz="1200"/>
              <a:t>Damcaniaeth 2 – creu rhwydwaith sirol o sefydliadau sy’n hyderus wrth ymdrin â chanser</a:t>
            </a:r>
          </a:p>
          <a:p>
            <a:pPr lvl="3"/>
            <a:r>
              <a:rPr lang="cy-GB"/>
              <a:t>Trwy sicrhau bod staff a gwirfoddolwyr mewn sefydliadau ar draws Powys yn deall anghenion pobl sy’n byw gyda chanser a’r ystod o gefnogaeth sydd ar gael i ddiwallu eu hanghenion, bydd GDC ym Mhowys yn creu rhwydwaith o sefydliadau a allai ddarparu cymorth personol yn hyderus i bobl leol. </a:t>
            </a:r>
          </a:p>
          <a:p>
            <a:r>
              <a:rPr lang="cy-GB" sz="1200"/>
              <a:t>Theori 3 – adeiladu’r sylfaen dystiolaeth ar gyfer datblygu gwasanaethau </a:t>
            </a:r>
          </a:p>
          <a:p>
            <a:pPr lvl="3"/>
            <a:r>
              <a:rPr lang="cy-GB" sz="1000"/>
              <a:t>Trwy ddefnyddio fframwaith a system gofnodi gyson (yr offeryn Asesu Anghenion Cyfannol electronig, a elwir yn eHNA), gallai GDC ym Mhowys nodi anghenion heb eu diwallu a bylchau yn y gwasanaeth.  Gallai hyn lywio datblygiad gwasanaethau mwy cynhwysfawr ym Mhowys a dylanwadu ar sgyrsiau ehangach am ddatblygu seilwaith strategol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C47A9FE-658E-4996-B530-8F3BD104AC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827584" y="685800"/>
            <a:ext cx="2321755" cy="4264722"/>
          </a:xfrm>
        </p:spPr>
        <p:txBody>
          <a:bodyPr/>
          <a:lstStyle/>
          <a:p>
            <a:r>
              <a:rPr lang="cy-GB"/>
              <a:t>Damcaniaeth 1 – gwella ansawdd bywyd pobl a'u gallu i reoli eu hunain</a:t>
            </a:r>
          </a:p>
          <a:p>
            <a:pPr lvl="3"/>
            <a:r>
              <a:rPr lang="cy-GB"/>
              <a:t>Bydd cael sgwrs gefnogol bersonol yn nes at adref yn galluogi pobl sy’n byw gyda chanser i gael mynediad at wasanaethau lleol sy’n ymdrin â’u pryderon a’u hanghenion.  Bydd hyn yn gwneud iddynt deimlo eu bod yn cael eu cefnogi’n well, byddant yn fwy abl a hyderus i geisio cymorth pan fydd ei angen arnynt, ac yn y pen draw yn fwy abl i hunanreoli a chael ansawdd bywyd da.</a:t>
            </a:r>
          </a:p>
          <a:p>
            <a:pPr lvl="3"/>
            <a:r>
              <a:rPr lang="cy-GB"/>
              <a:t>Os yw pobl sy’n byw gyda chanser yn teimlo eu bod yn cael eu cefnogi a’u bod yn gallu cael cymorth, bydd hyn yn lleihau’r tebygolrwydd o achosion lle bydd pobl yn cael eu derbyn i ysbyty o ganlyniad i gyrraedd pwynt argyfwng lle nad yw’r achosion hynny wedi eu cynllunio a lle gellid eu hosgoi </a:t>
            </a:r>
          </a:p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5FAE1AD-FB9C-4235-BEB2-626CD8F39D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83CD17-E1FA-442E-AE13-59CE636B3AF7}"/>
              </a:ext>
            </a:extLst>
          </p:cNvPr>
          <p:cNvSpPr txBox="1"/>
          <p:nvPr/>
        </p:nvSpPr>
        <p:spPr>
          <a:xfrm>
            <a:off x="763480" y="4270159"/>
            <a:ext cx="2627790" cy="1902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98660377-C413-4EC0-B816-A9F5C7CDB33D}"/>
              </a:ext>
            </a:extLst>
          </p:cNvPr>
          <p:cNvSpPr txBox="1">
            <a:spLocks/>
          </p:cNvSpPr>
          <p:nvPr/>
        </p:nvSpPr>
        <p:spPr>
          <a:xfrm>
            <a:off x="457200" y="2330007"/>
            <a:ext cx="2321755" cy="24236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500" b="0" i="1" kern="120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500" i="1" kern="1200">
                <a:solidFill>
                  <a:srgbClr val="002060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100" b="1" kern="1200">
                <a:solidFill>
                  <a:srgbClr val="002060"/>
                </a:solidFill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0" indent="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100" kern="1200">
                <a:solidFill>
                  <a:schemeClr val="tx2"/>
                </a:solidFill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171450" indent="-17145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344488" indent="-173038" algn="l" defTabSz="914400" rtl="0" eaLnBrk="1" latinLnBrk="0" hangingPunct="1">
              <a:lnSpc>
                <a:spcPct val="85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​"/>
              <a:defRPr sz="1500" i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7pPr>
            <a:lvl8pPr marL="171450" indent="-17145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8pPr>
            <a:lvl9pPr marL="344488" indent="-173038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9pPr>
          </a:lstStyle>
          <a:p>
            <a:r>
              <a:rPr lang="cy-GB"/>
              <a:t>Crynhoir y Theori Newid yn y lluniau o’r delweddau ar dudalennau 17 a 18.  Yma rydym yn crynhoi’r damcaniaethau sylfaenol sy’n sbarduno ymyriadau a gynllunnir yn y rhaglen.</a:t>
            </a:r>
          </a:p>
        </p:txBody>
      </p:sp>
    </p:spTree>
    <p:extLst>
      <p:ext uri="{BB962C8B-B14F-4D97-AF65-F5344CB8AC3E}">
        <p14:creationId xmlns:p14="http://schemas.microsoft.com/office/powerpoint/2010/main" val="2625601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C0ED0-DD51-435E-80F4-8B6F9F21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Ffactorau allanol holl bwysig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05EFF-906F-4C33-A135-16F15A5A0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/>
              <a:t>Wrth ddatblygu’r Theori Newid, nododd partneriaid nifer o ffactorau allanol sydd y tu hwnt i reolaeth y rhaglen GDC, ond sy’n cael effaith holl bwysig ar y gallu i sicrhau bod pawb sy'n byw gyda chanser yn gallu profi gofal a chymorth o ansawdd uchel tebyg.</a:t>
            </a:r>
          </a:p>
          <a:p>
            <a:r>
              <a:rPr lang="cy-GB"/>
              <a:t>Er na all y rhaglen ar ei phen ei hun ddatrys y rhain, bydd y data a gesglir drwy’r rhaglen yn rhoi tystiolaeth ychwanegol o angen y gellir ei defnyddio i ddylanwadu ar sgyrsiau ehangach am ddatblygu seilwaith a gwasanaethau.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5E4E2-DCE1-486A-9030-2BD0F406239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y-GB"/>
              <a:t>Cysylltedd digidol</a:t>
            </a:r>
          </a:p>
          <a:p>
            <a:pPr lvl="3"/>
            <a:r>
              <a:rPr lang="cy-GB"/>
              <a:t>Mae cysylltedd gwael ym Mhowys nid yn unig yn cyfyngu ar y defnydd o fodelau gofal a chymorth a alluogir gan dechnoleg, mae hefyd yn cyfyngu ar ddefnydd gweithwyr proffesiynol o wasanaethau, adnoddau a chofnodion seiliedig ar y Cwmwl.</a:t>
            </a:r>
          </a:p>
          <a:p>
            <a:r>
              <a:rPr lang="cy-GB"/>
              <a:t>Tlodi digidol</a:t>
            </a:r>
          </a:p>
          <a:p>
            <a:pPr lvl="3"/>
            <a:r>
              <a:rPr lang="cy-GB"/>
              <a:t>Mae llawer o drigolion heb fynediad at dechnoleg ar-lein, ac mae llawer sydd â chredyd cyfyngedig ar gyfer ffôn symudol i ddefnyddio gwasanaethau ar-lein.  Mae hyn yn cyfyngu ar y graddau y gellid cynnig gwasanaethau ar-lein pe bai cysylltedd yn cael ei wella.</a:t>
            </a:r>
          </a:p>
          <a:p>
            <a:r>
              <a:rPr lang="cy-GB"/>
              <a:t>Trafnidiaeth a Theithio</a:t>
            </a:r>
          </a:p>
          <a:p>
            <a:pPr lvl="3"/>
            <a:r>
              <a:rPr lang="cy-GB"/>
              <a:t>Mae trafnidiaeth a theithio fforddiadwy yn alluogwyr hollbwysig i sicrhau mynediad at driniaeth a gwasanaethau cymorth, yn y sir a thu allan iddi. </a:t>
            </a:r>
          </a:p>
        </p:txBody>
      </p:sp>
    </p:spTree>
    <p:extLst>
      <p:ext uri="{BB962C8B-B14F-4D97-AF65-F5344CB8AC3E}">
        <p14:creationId xmlns:p14="http://schemas.microsoft.com/office/powerpoint/2010/main" val="2074687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8DB04F9-B2BC-4FAC-956C-80DABE201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Egwyddorion allweddol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E82A4FC-A66E-4D60-A86A-91E613D94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585" y="685800"/>
            <a:ext cx="2321755" cy="5492750"/>
          </a:xfrm>
        </p:spPr>
        <p:txBody>
          <a:bodyPr/>
          <a:lstStyle/>
          <a:p>
            <a:r>
              <a:rPr lang="cy-GB"/>
              <a:t>Profiad ymarferol pobl wrth galon GCD ym Mhowys</a:t>
            </a:r>
          </a:p>
          <a:p>
            <a:pPr lvl="3"/>
            <a:r>
              <a:rPr lang="cy-GB"/>
              <a:t>Mae lleisiau pobl sy’n byw gyda chanser, wedi bod wrth galon GDC ym Mhowys hyd yma.  Mae’r partneriaid wedi ymrwymo i barhau i ehangu nifer ac ystod y bobl sy’n ymwneud â llunio’r rhaglen, a’r ffyrdd y gallant gymryd rhan ynddi. </a:t>
            </a:r>
          </a:p>
          <a:p>
            <a:r>
              <a:rPr lang="cy-GB"/>
              <a:t>Hygyrchedd cymorth yn y Gymraeg</a:t>
            </a:r>
            <a:r>
              <a:rPr lang="cy-GB">
                <a:solidFill>
                  <a:srgbClr val="FF0000"/>
                </a:solidFill>
              </a:rPr>
              <a:t> </a:t>
            </a:r>
          </a:p>
          <a:p>
            <a:pPr lvl="3"/>
            <a:r>
              <a:rPr lang="cy-GB"/>
              <a:t>Mae 19% o oedolion dros 16 oed ym Mhowys yn siarad Cymraeg. Rhaid cynnig a darparu gwasanaethau yn y Gymraeg i'r rhai sydd ei angen. Nid yw’r partneriaid yn gallu bodloni’r ddyletswydd honno’n llawn ar hyn o bryd, ond maent wedi ymrwymo i wneud hynny. Drwy’r tudalennau sy’n weddill, pan fyddwn yn sôn am fynediad at gymorth neu wasanaethau personol, rydym yn golygu mynediad yn y Gymraeg os oes angen neu os byddai’n well gan bobl.</a:t>
            </a:r>
          </a:p>
          <a:p>
            <a:pPr lvl="3"/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9583D38-D70B-4C79-8E33-447175DD8C6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53908" y="685800"/>
            <a:ext cx="2332892" cy="5492749"/>
          </a:xfrm>
        </p:spPr>
        <p:txBody>
          <a:bodyPr/>
          <a:lstStyle/>
          <a:p>
            <a:r>
              <a:rPr lang="cy-GB"/>
              <a:t>Tegwch o ran canlyniad ac ansawdd</a:t>
            </a:r>
          </a:p>
          <a:p>
            <a:pPr lvl="3"/>
            <a:r>
              <a:rPr lang="cy-GB"/>
              <a:t>Mae daearyddiaeth Powys yn ei gwneud yn amhosibl darparu gwasanaethau cymorth wyneb yn wyneb ym mhob pentref a thref.  Ond mae’r partneriaid wedi ymrwymo i sicrhau canlyniadau teg i bobl ar draws y sir: dylai pawb gael mynediad at sgwrs gefnogol bersonol o safon uchel, waeth beth fo’u lleoliad, oedran, safle’r tiwmor, eu cam ar y daith ganser a nodweddion diffiniol eraill.</a:t>
            </a:r>
          </a:p>
          <a:p>
            <a:pPr lvl="3"/>
            <a:r>
              <a:rPr lang="cy-GB"/>
              <a:t>Mae angen inni dderbyn bod natur wledig y sir a phroblemau digidol ym Mhowys yn golygu y bydd y canlyniadau hyn yn dibynnu ar amrywiaeth o ddulliau darparu, nid dim ond gwasanaethau wyneb yn wyneb.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7F39C04-DADD-4ECD-9C3A-7814D4FA978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63679"/>
            <a:ext cx="2321755" cy="2749550"/>
          </a:xfrm>
        </p:spPr>
        <p:txBody>
          <a:bodyPr/>
          <a:lstStyle/>
          <a:p>
            <a:r>
              <a:rPr lang="cy-GB"/>
              <a:t>Drwy gydol proses ddatblygu’r Theori Newid, mae tair egwyddor allweddol wedi bod yn ganolog i weledigaeth y partneriaid ar gyfer GDC ym Mhowys.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D67DF5E-7DCF-4B98-9BBE-31ACE6931F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802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AD33-C1BA-48D8-9C67-953F756A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O weithredoedd i ganlyniadau: </a:t>
            </a:r>
            <a:br>
              <a:rPr lang="cy-GB"/>
            </a:br>
            <a:r>
              <a:rPr lang="cy-GB"/>
              <a:t>y gwahaniaeth y bydd GDC yn ei wneud</a:t>
            </a:r>
            <a:br>
              <a:rPr lang="cy-GB"/>
            </a:br>
            <a:r>
              <a:rPr lang="cy-GB">
                <a:solidFill>
                  <a:schemeClr val="bg1"/>
                </a:solidFill>
                <a:highlight>
                  <a:srgbClr val="800080"/>
                </a:highlight>
              </a:rPr>
              <a:t>Pobl sy'n Byw gyda Chanser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1D1CE9-99DC-4A79-AF28-B33222252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/>
              <a:t>Canlyniadau yn y cyfnod canol:</a:t>
            </a:r>
          </a:p>
          <a:p>
            <a:pPr lvl="4"/>
            <a:r>
              <a:rPr lang="cy-GB"/>
              <a:t>Mae pob un yn cael y cynnig o sgwrs gefnogol bersonol yn nes at adref mewn fformat sy'n gweithio iddyn nhw</a:t>
            </a:r>
          </a:p>
          <a:p>
            <a:pPr lvl="4"/>
            <a:r>
              <a:rPr lang="cy-GB"/>
              <a:t>Byddant yn cael eu cyfeirio at wasanaethau sy'n diwallu eu hanghenion ac yn cael mynediad iddynt </a:t>
            </a:r>
          </a:p>
          <a:p>
            <a:pPr lvl="4"/>
            <a:r>
              <a:rPr lang="cy-GB"/>
              <a:t>Byddant yn deall yr ystod o wasanaethau sydd ar gael ac yn teimlo'n hyderus i gael mynediad atynt</a:t>
            </a:r>
          </a:p>
          <a:p>
            <a:pPr lvl="4"/>
            <a:r>
              <a:rPr lang="cy-GB"/>
              <a:t>Bydd eu pryderon yn cael eu trin yn lleol ac ar adeg sy’n gweithio iddyn nhw</a:t>
            </a:r>
          </a:p>
          <a:p>
            <a:pPr lvl="4"/>
            <a:r>
              <a:rPr lang="cy-GB"/>
              <a:t>Bydd hyn yn lleihau pryder a  theimlad o ynysu</a:t>
            </a:r>
          </a:p>
          <a:p>
            <a:pPr lvl="4"/>
            <a:r>
              <a:rPr lang="cy-GB"/>
              <a:t>Byddant yn teimlo bod rhywun yn gwrando arnynt, byddant yn cael cefnogaeth ac yn cael eu deall</a:t>
            </a:r>
          </a:p>
          <a:p>
            <a:pPr lvl="4"/>
            <a:r>
              <a:rPr lang="cy-GB"/>
              <a:t>Bydd gan bobl rywun lleol fel cyswllt a enwir y gallant gysylltu ag ef os oes ganddynt bryderon neu anghenion yn y dyfodol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01F58-9394-4182-974C-251108F2D79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y-GB"/>
              <a:t>Canlyniadau tymor hwy:</a:t>
            </a:r>
          </a:p>
          <a:p>
            <a:pPr lvl="4"/>
            <a:r>
              <a:rPr lang="cy-GB"/>
              <a:t>Canlyniadau ac ansawdd cymorth teg i bobl waeth beth fo'u hamgylchiadau</a:t>
            </a:r>
          </a:p>
          <a:p>
            <a:pPr lvl="4"/>
            <a:r>
              <a:rPr lang="cy-GB"/>
              <a:t>Mwy abl i hunanreoli a gwella ansawdd eu bywyd, wrth wybod sut a phryd i gael cymorth pan fo angen</a:t>
            </a:r>
          </a:p>
          <a:p>
            <a:pPr lvl="4"/>
            <a:r>
              <a:rPr lang="cy-GB"/>
              <a:t>Llai o debygolrwydd o argyfwng o ganlyniad i hunanreolaeth effeithiol a chefnogaeth leol</a:t>
            </a:r>
          </a:p>
          <a:p>
            <a:pPr lvl="4"/>
            <a:r>
              <a:rPr lang="cy-GB"/>
              <a:t>Llai o debygolrwydd o orfod mynd i’r ysbyty yn ddiangen o ganlyniad i hunanreolaeth effeithiol a mynediad at gymorth lleol </a:t>
            </a:r>
          </a:p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7CEF5C-869A-4FD0-8B3C-39AF9299CE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7DADF1-0BDF-4AFD-8037-5E877851933B}"/>
              </a:ext>
            </a:extLst>
          </p:cNvPr>
          <p:cNvSpPr txBox="1"/>
          <p:nvPr/>
        </p:nvSpPr>
        <p:spPr>
          <a:xfrm>
            <a:off x="457200" y="3641851"/>
            <a:ext cx="29518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500" i="1">
                <a:solidFill>
                  <a:schemeClr val="accent1"/>
                </a:solidFill>
                <a:latin typeface="Corbel" panose="020B0503020204020204" pitchFamily="34" charset="0"/>
              </a:rPr>
              <a:t>Byddwn yn cynnig  sgwrs gefnogol bersonol gyda Gweithiwr Cyswllt i bawb sy’n byw gyda chanser, gan ddefnyddio eHNA fel y fframwaith ar gyfer llunio a chofnodi'r sgwrs.</a:t>
            </a:r>
          </a:p>
          <a:p>
            <a:r>
              <a:rPr lang="cy-GB" sz="1500" i="1">
                <a:solidFill>
                  <a:schemeClr val="accent1"/>
                </a:solidFill>
                <a:latin typeface="Corbel" panose="020B0503020204020204" pitchFamily="34" charset="0"/>
              </a:rPr>
              <a:t>Bydd y sgwrs yn nodi pryderon a chymorth i ymdrin â'r pryderon hynny, a fydd yn cael eu rhannu mewn cynllun gofal.  Bydd y Gweithiwr Cyswllt yn cyfeirio'r person at wasanaethau cymorth yn ôl yr angen.</a:t>
            </a:r>
          </a:p>
        </p:txBody>
      </p:sp>
    </p:spTree>
    <p:extLst>
      <p:ext uri="{BB962C8B-B14F-4D97-AF65-F5344CB8AC3E}">
        <p14:creationId xmlns:p14="http://schemas.microsoft.com/office/powerpoint/2010/main" val="93874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AD33-C1BA-48D8-9C67-953F756A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O weithredoedd i ganlyniadau: </a:t>
            </a:r>
            <a:br>
              <a:rPr lang="cy-GB"/>
            </a:br>
            <a:r>
              <a:rPr lang="cy-GB"/>
              <a:t>y gwahaniaeth y bydd GDC yn ei wneud</a:t>
            </a:r>
            <a:br>
              <a:rPr lang="cy-GB"/>
            </a:br>
            <a:r>
              <a:rPr lang="cy-GB">
                <a:solidFill>
                  <a:schemeClr val="bg1"/>
                </a:solidFill>
                <a:highlight>
                  <a:srgbClr val="800080"/>
                </a:highlight>
              </a:rPr>
              <a:t>Tîm GDC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1D1CE9-99DC-4A79-AF28-B33222252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/>
              <a:t>Canlyniadau yn y cyfnod canol:</a:t>
            </a:r>
          </a:p>
          <a:p>
            <a:pPr lvl="4"/>
            <a:r>
              <a:rPr lang="cy-GB"/>
              <a:t>Deall anghenion pobl sy'n byw gyda chanser yn well a'r ystod o gymorth sydd ar gael </a:t>
            </a:r>
          </a:p>
          <a:p>
            <a:pPr lvl="4"/>
            <a:r>
              <a:rPr lang="cy-GB"/>
              <a:t>Hyderus o ran cael sgyrsiau cefnogol personol gyda phobl sy'n byw gyda chanser </a:t>
            </a:r>
          </a:p>
          <a:p>
            <a:pPr lvl="4"/>
            <a:r>
              <a:rPr lang="cy-GB"/>
              <a:t>Deall yn well yr ystod o sefydliadau a gwasanaethau sy’n rhan o GDC, a'u cyfraniad eu hunain i Dîm GDC</a:t>
            </a:r>
          </a:p>
          <a:p>
            <a:pPr lvl="4"/>
            <a:r>
              <a:rPr lang="cy-GB"/>
              <a:t>Yn gallu cysylltu pobl sy’n byw gyda chanser â gwasanaethau a sefydliadau eraill ar draws Tîm GDC i ddiwallu eu hanghenion</a:t>
            </a:r>
          </a:p>
          <a:p>
            <a:pPr lvl="4"/>
            <a:r>
              <a:rPr lang="cy-GB"/>
              <a:t>Meddu ar berthnasoedd gwaith effeithiol gyda rhannau eraill o Dîm GDC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01F58-9394-4182-974C-251108F2D79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y-GB"/>
              <a:t>Canlyniadau tymor hwy:</a:t>
            </a:r>
          </a:p>
          <a:p>
            <a:pPr lvl="4"/>
            <a:r>
              <a:rPr lang="cy-GB"/>
              <a:t>Sefydliadau sy'n hyderus wrth gefnogi pobl sy'n byw gyda chanser </a:t>
            </a:r>
          </a:p>
          <a:p>
            <a:pPr lvl="4"/>
            <a:r>
              <a:rPr lang="cy-GB"/>
              <a:t>Canlyniadau ac ansawdd cymorth teg i bobl sy'n byw gyda chanser ni waeth pa sefydliad y maent yn ymgysylltu ag ef </a:t>
            </a:r>
          </a:p>
          <a:p>
            <a:pPr lvl="4"/>
            <a:r>
              <a:rPr lang="cy-GB"/>
              <a:t>Llai o debygolrwydd o argyfwng o ganlyniad i hunanreolaeth effeithiol a chefnogaeth leol integredig</a:t>
            </a:r>
          </a:p>
          <a:p>
            <a:pPr lvl="4"/>
            <a:r>
              <a:rPr lang="cy-GB"/>
              <a:t>Llai o debygolrwydd o orfod mynd i’r ysbyty yn ddiangen o ganlyniad i hunanreolaeth effeithiol a mynediad at gymorth lleol integredig </a:t>
            </a:r>
          </a:p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7CEF5C-869A-4FD0-8B3C-39AF9299CE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B0D834-1633-4F51-8384-62872A396740}"/>
              </a:ext>
            </a:extLst>
          </p:cNvPr>
          <p:cNvSpPr txBox="1"/>
          <p:nvPr/>
        </p:nvSpPr>
        <p:spPr>
          <a:xfrm>
            <a:off x="457200" y="3242356"/>
            <a:ext cx="29518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500" i="1">
                <a:solidFill>
                  <a:schemeClr val="accent1"/>
                </a:solidFill>
                <a:latin typeface="Corbel" panose="020B0503020204020204" pitchFamily="34" charset="0"/>
              </a:rPr>
              <a:t>Byddwn yn creu llwybr cyson ar gyfer darparu cymorth personol yn lleol.  Byddwn yn darparu hyfforddiant a chefnogaeth yn y llwybr, yn ogystal ag o ran ymwybyddiaeth canser, gan gael sgyrsiau cefnogol personol a defnyddio eHNA.  </a:t>
            </a:r>
          </a:p>
          <a:p>
            <a:r>
              <a:rPr lang="cy-GB" sz="1500" i="1">
                <a:solidFill>
                  <a:schemeClr val="accent1"/>
                </a:solidFill>
                <a:latin typeface="Corbel" panose="020B0503020204020204" pitchFamily="34" charset="0"/>
              </a:rPr>
              <a:t>Byddwn hefyd yn sicrhau bod gan sefydliadau'r wybodaeth gywir ddiweddaraf am y gwasanaethau cymorth lleol sydd ar gael ac y gallant feithrin perthnasoedd â'i gilydd.</a:t>
            </a:r>
          </a:p>
        </p:txBody>
      </p:sp>
    </p:spTree>
    <p:extLst>
      <p:ext uri="{BB962C8B-B14F-4D97-AF65-F5344CB8AC3E}">
        <p14:creationId xmlns:p14="http://schemas.microsoft.com/office/powerpoint/2010/main" val="2430888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AD33-C1BA-48D8-9C67-953F756A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O weithredoedd i ganlyniadau: </a:t>
            </a:r>
            <a:br>
              <a:rPr lang="cy-GB"/>
            </a:br>
            <a:r>
              <a:rPr lang="cy-GB"/>
              <a:t>y gwahaniaeth y bydd GDC yn ei wneud                                                                            Y system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1D1CE9-99DC-4A79-AF28-B33222252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/>
              <a:t>Canlyniadau yn y cyfnod canol:</a:t>
            </a:r>
          </a:p>
          <a:p>
            <a:pPr lvl="4"/>
            <a:r>
              <a:rPr lang="cy-GB"/>
              <a:t>Mae profiadau pobl sy’n byw gyda chanser yn ganolog i bob agwedd ar GDC ym Mhowys</a:t>
            </a:r>
          </a:p>
          <a:p>
            <a:pPr lvl="4"/>
            <a:r>
              <a:rPr lang="cy-GB"/>
              <a:t>Mae’r holl bartneriaid yn rhan o weledigaeth a rennir ar gyfer GDC ym Mhowys</a:t>
            </a:r>
          </a:p>
          <a:p>
            <a:pPr lvl="4"/>
            <a:r>
              <a:rPr lang="cy-GB"/>
              <a:t>Mae gan bob partner fynediad i wybodaeth gywir am yr ystod o wasanaethau cymorth sydd ar gael yn lleol </a:t>
            </a:r>
          </a:p>
          <a:p>
            <a:pPr lvl="4"/>
            <a:r>
              <a:rPr lang="cy-GB"/>
              <a:t>Gwell cyfathrebu ar draws Tîm GDC</a:t>
            </a:r>
          </a:p>
          <a:p>
            <a:pPr lvl="4"/>
            <a:r>
              <a:rPr lang="cy-GB"/>
              <a:t>Gwell llif gwybodaeth rhwng sefydliadau o fewn Tîm GDC</a:t>
            </a:r>
          </a:p>
          <a:p>
            <a:pPr lvl="4"/>
            <a:r>
              <a:rPr lang="cy-GB"/>
              <a:t>Mynediad a rennir at wybodaeth briodol am gleifion ar draws Tîm GDC (Noder nad yw ymarferoldeb hyn yn glir)</a:t>
            </a:r>
          </a:p>
          <a:p>
            <a:pPr lvl="4"/>
            <a:r>
              <a:rPr lang="cy-GB"/>
              <a:t>Datblygu gwasanaeth newydd wedi'i lywio gan ddadansoddiad o anghenion nas diwallwyd mewn data eHNA </a:t>
            </a:r>
          </a:p>
          <a:p>
            <a:pPr lvl="4"/>
            <a:r>
              <a:rPr lang="cy-GB"/>
              <a:t>Tystiolaeth o anghenion heb eu diwallu a ddefnyddir i ddylanwadu ar sgyrsiau ehangach am ddatblygu seilwaith </a:t>
            </a:r>
          </a:p>
          <a:p>
            <a:pPr lvl="4"/>
            <a:r>
              <a:rPr lang="cy-GB"/>
              <a:t>Cytundebau llywodraethu gwybodaeth yn eu lle i rannu data eHNA o fewn Powys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01F58-9394-4182-974C-251108F2D79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y-GB"/>
              <a:t>Canlyniadau tymor hwy:</a:t>
            </a:r>
          </a:p>
          <a:p>
            <a:pPr lvl="4"/>
            <a:r>
              <a:rPr lang="cy-GB"/>
              <a:t>Mae sefydliadau lleol yn gweithredu fel system ymatebol integredig</a:t>
            </a:r>
          </a:p>
          <a:p>
            <a:pPr lvl="4"/>
            <a:r>
              <a:rPr lang="cy-GB"/>
              <a:t>Mae'r system leol hon yn adlewyrchu anghenion a heriau unigryw Powys</a:t>
            </a:r>
          </a:p>
          <a:p>
            <a:pPr lvl="4"/>
            <a:r>
              <a:rPr lang="cy-GB"/>
              <a:t>Daw'r ystod o wasanaethau cymorth lleol yn fwyfwy cynhwysfawr, wedi'u llywio gan dystiolaeth o angen nas diwallwyd</a:t>
            </a:r>
          </a:p>
          <a:p>
            <a:pPr lvl="4"/>
            <a:r>
              <a:rPr lang="cy-GB"/>
              <a:t>Mae cytundebau llywodraethu gwybodaeth yn eu lle i rannu data eHNA ym Mhowys a gyda holl ddarparwyr y GIG lle mae cleifion yn cael eu trin, gan gynnwys Ymddiriedolaethau yn Lloegr</a:t>
            </a:r>
          </a:p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7CEF5C-869A-4FD0-8B3C-39AF9299CE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38AEC8-3E49-4143-9145-820D24A5D907}"/>
              </a:ext>
            </a:extLst>
          </p:cNvPr>
          <p:cNvSpPr txBox="1"/>
          <p:nvPr/>
        </p:nvSpPr>
        <p:spPr>
          <a:xfrm>
            <a:off x="457200" y="3242356"/>
            <a:ext cx="29518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500" i="1">
                <a:solidFill>
                  <a:schemeClr val="accent1"/>
                </a:solidFill>
                <a:latin typeface="Corbel" panose="020B0503020204020204" pitchFamily="34" charset="0"/>
              </a:rPr>
              <a:t>Byddwn yn creu’r strwythurau tîm a llywodraethu i gefnogi’n effeithiol y gwaith o greu llwybr GDC a meithrin cydweithredu ar draws Tîm GDC.</a:t>
            </a:r>
          </a:p>
          <a:p>
            <a:r>
              <a:rPr lang="cy-GB" sz="1500" i="1">
                <a:solidFill>
                  <a:schemeClr val="accent1"/>
                </a:solidFill>
                <a:latin typeface="Corbel" panose="020B0503020204020204" pitchFamily="34" charset="0"/>
              </a:rPr>
              <a:t>Byddwn yn ymgysylltu’n ystyrlon ac yn barhaus â Phobl sy’n Byw gyda Chanser i roi ffurf ar ein gwaith.</a:t>
            </a:r>
          </a:p>
          <a:p>
            <a:r>
              <a:rPr lang="cy-GB" sz="1500" i="1">
                <a:solidFill>
                  <a:schemeClr val="accent1"/>
                </a:solidFill>
                <a:latin typeface="Corbel" panose="020B0503020204020204" pitchFamily="34" charset="0"/>
              </a:rPr>
              <a:t>Byddwn yn comisiynu gwerthusiad i’n galluogi i ddysgu, gwella a dangos y gwahaniaeth a wnawn.</a:t>
            </a:r>
          </a:p>
          <a:p>
            <a:r>
              <a:rPr lang="cy-GB" sz="1500" i="1">
                <a:solidFill>
                  <a:schemeClr val="accent1"/>
                </a:solidFill>
                <a:latin typeface="Corbel" panose="020B0503020204020204" pitchFamily="34" charset="0"/>
              </a:rPr>
              <a:t>Byddwn yn dadansoddi data eHNA i ddatblygu gwasanaethau i ymdrin ag angen nas diwallwyd.</a:t>
            </a:r>
          </a:p>
          <a:p>
            <a:endParaRPr lang="en-GB" sz="1500" i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009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1728D-0F01-40B8-BC44-57B4121E2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Llun gweledol Theori Newid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7FA36-4925-463C-8415-A152EBDB4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/>
              <a:t>Mae’r llun gweledol ar y ddwy dudalen ganlynol yn crynhoi’r Theori Newid, gan ddangos y llif o adnoddau a gweithredoedd ar waelod pob tudalen i'r canlyniadau a gyflawnir.  Mae’r tybiaethau sy’n sail i’r Theori Newid i’w gweld ar yr ail o’r ddwy dudalen.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44DE37-A316-4EA5-B1FD-CDB0A842AC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724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15535E7-DD08-4E1E-BB09-A9EB3D9B5185}"/>
              </a:ext>
            </a:extLst>
          </p:cNvPr>
          <p:cNvSpPr/>
          <p:nvPr/>
        </p:nvSpPr>
        <p:spPr>
          <a:xfrm>
            <a:off x="768406" y="4925557"/>
            <a:ext cx="1886018" cy="1066874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Mae pob person â diagnosis o ganser yn cael cynnig sgwrs gefnogol bersonol am eu hanghenion gyda gweithiwr cyswllt lleol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Gweithiwr cyswllt yn datblygu cynllun gofal gan gynnwys atgyfeiriadau i wasanaethau cymorth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79D9769-9AD7-4796-9C13-E62FA1C31B6E}"/>
              </a:ext>
            </a:extLst>
          </p:cNvPr>
          <p:cNvSpPr/>
          <p:nvPr/>
        </p:nvSpPr>
        <p:spPr>
          <a:xfrm>
            <a:off x="2806648" y="4925558"/>
            <a:ext cx="1886018" cy="1066874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Sefydlu rôl gweithiwr cyswllt mewn ystod o sefydliadau lleol, gan leoli staff o amrywiaeth o rolau.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Defnydd cyson o eHNA i gasglu anghenion unigolion a chynlluniau gofal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BCB1AED-3FCE-4AC4-8E1B-3E2085AC56C9}"/>
              </a:ext>
            </a:extLst>
          </p:cNvPr>
          <p:cNvSpPr/>
          <p:nvPr/>
        </p:nvSpPr>
        <p:spPr>
          <a:xfrm>
            <a:off x="4840589" y="4924486"/>
            <a:ext cx="1886018" cy="1067945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Datblygu llwybr cyson ar gyfer nodi anghenion cyfannol yn lleol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Hyfforddiant a chefnogaeth i staff a gwirfoddolwyr yn sefydliadau Tîm GDC, i sicrhau ansawdd cyson o ryngweithio â phobl â chanser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F7A31EA-6645-44ED-B409-5EE673DDD79D}"/>
              </a:ext>
            </a:extLst>
          </p:cNvPr>
          <p:cNvSpPr/>
          <p:nvPr/>
        </p:nvSpPr>
        <p:spPr>
          <a:xfrm>
            <a:off x="6916145" y="4938292"/>
            <a:ext cx="1886018" cy="1033759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Monitro, gwerthuso a dysgu parhaus i sicrhau ansawdd gwasanaeth, canlyniadau a thegwch o ran mynediad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76034FB-8B98-4250-8D3D-E414580A3D98}"/>
              </a:ext>
            </a:extLst>
          </p:cNvPr>
          <p:cNvSpPr/>
          <p:nvPr/>
        </p:nvSpPr>
        <p:spPr>
          <a:xfrm>
            <a:off x="2091212" y="3067197"/>
            <a:ext cx="1116218" cy="7141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Yn cael eu cyfeirio at wasanaethau sy'n bodloni eu hanghenion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5941C21-F05C-45EE-B7E8-808B4E9E752F}"/>
              </a:ext>
            </a:extLst>
          </p:cNvPr>
          <p:cNvSpPr/>
          <p:nvPr/>
        </p:nvSpPr>
        <p:spPr>
          <a:xfrm>
            <a:off x="1517645" y="2426395"/>
            <a:ext cx="1116218" cy="6484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Ymdrin â phryderon yn lleol mewn modd amserol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E6B7FDB-C1FB-4072-A234-1BFFCD20A29B}"/>
              </a:ext>
            </a:extLst>
          </p:cNvPr>
          <p:cNvSpPr/>
          <p:nvPr/>
        </p:nvSpPr>
        <p:spPr>
          <a:xfrm>
            <a:off x="2207350" y="1724071"/>
            <a:ext cx="1116218" cy="6484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Llai o ynysu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601CB60-8CAE-49C1-AB56-C965D94E4796}"/>
              </a:ext>
            </a:extLst>
          </p:cNvPr>
          <p:cNvSpPr/>
          <p:nvPr/>
        </p:nvSpPr>
        <p:spPr>
          <a:xfrm>
            <a:off x="872873" y="3137203"/>
            <a:ext cx="1116218" cy="6484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Gwybod pa gymorth sydd ar gael a bod â hyder i gael mynediad ato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EF3854D-370F-4B96-BD25-3D5412C2DA81}"/>
              </a:ext>
            </a:extLst>
          </p:cNvPr>
          <p:cNvSpPr/>
          <p:nvPr/>
        </p:nvSpPr>
        <p:spPr>
          <a:xfrm>
            <a:off x="3309551" y="3074880"/>
            <a:ext cx="1116218" cy="78669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Cael cyswllt lleol i siarad ag ef pan fydd angen cymorth arnynt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FCEBD73-AEC6-497A-891C-B49BC1639C0D}"/>
              </a:ext>
            </a:extLst>
          </p:cNvPr>
          <p:cNvSpPr/>
          <p:nvPr/>
        </p:nvSpPr>
        <p:spPr>
          <a:xfrm>
            <a:off x="872873" y="1726752"/>
            <a:ext cx="1116218" cy="6484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Llai o bryder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B7B53E5-F53E-460D-B114-811477E7ECA9}"/>
              </a:ext>
            </a:extLst>
          </p:cNvPr>
          <p:cNvSpPr/>
          <p:nvPr/>
        </p:nvSpPr>
        <p:spPr>
          <a:xfrm>
            <a:off x="3262682" y="2034249"/>
            <a:ext cx="1116218" cy="979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Teimlo bod rhywun yn gwrando arnoch, mae pobl yn cael cefnogaeth ac yn cael eu deall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F88947F-2BDE-4FDE-8194-29B048712D0B}"/>
              </a:ext>
            </a:extLst>
          </p:cNvPr>
          <p:cNvSpPr/>
          <p:nvPr/>
        </p:nvSpPr>
        <p:spPr>
          <a:xfrm>
            <a:off x="1533103" y="3916598"/>
            <a:ext cx="1116218" cy="6484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Derbyn cefnogaeth a gwybodaeth bersonol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1A8E5B8-E4C9-473F-8A75-172BC6F831BD}"/>
              </a:ext>
            </a:extLst>
          </p:cNvPr>
          <p:cNvSpPr/>
          <p:nvPr/>
        </p:nvSpPr>
        <p:spPr>
          <a:xfrm>
            <a:off x="4643839" y="1666250"/>
            <a:ext cx="1116218" cy="648485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Hyder wrth ddarparu cymorth personol i PBCh/PLWC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5EC778B-F6D9-4070-9785-BE4B70477D87}"/>
              </a:ext>
            </a:extLst>
          </p:cNvPr>
          <p:cNvSpPr/>
          <p:nvPr/>
        </p:nvSpPr>
        <p:spPr>
          <a:xfrm>
            <a:off x="4661681" y="3921710"/>
            <a:ext cx="1116218" cy="648485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Deall canser ac anghenion PBCh yn well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6FF6888-AC8A-4113-9E92-192155F2FE10}"/>
              </a:ext>
            </a:extLst>
          </p:cNvPr>
          <p:cNvSpPr/>
          <p:nvPr/>
        </p:nvSpPr>
        <p:spPr>
          <a:xfrm>
            <a:off x="5799927" y="3915120"/>
            <a:ext cx="1116218" cy="648485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Deall gwasanaethau cymorth lleol ar gyfer PBCh yn well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5BC8C97-564E-43A1-B7EA-FB0C908C1FE1}"/>
              </a:ext>
            </a:extLst>
          </p:cNvPr>
          <p:cNvSpPr/>
          <p:nvPr/>
        </p:nvSpPr>
        <p:spPr>
          <a:xfrm>
            <a:off x="5654388" y="2248043"/>
            <a:ext cx="1116218" cy="648485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Deall sut i gysylltu PBCh â rhannau eraill o'r system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536F456-01A9-4BDC-A0FB-3E144007A498}"/>
              </a:ext>
            </a:extLst>
          </p:cNvPr>
          <p:cNvSpPr/>
          <p:nvPr/>
        </p:nvSpPr>
        <p:spPr>
          <a:xfrm>
            <a:off x="5883743" y="3021544"/>
            <a:ext cx="1116218" cy="648485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Deall eu rôl nhw a rôl pobl eraill wrth gefnogi PBCh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F7550FA-1C04-4696-BBF5-565101C6171D}"/>
              </a:ext>
            </a:extLst>
          </p:cNvPr>
          <p:cNvSpPr/>
          <p:nvPr/>
        </p:nvSpPr>
        <p:spPr>
          <a:xfrm>
            <a:off x="7268032" y="3970231"/>
            <a:ext cx="1116218" cy="648485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Gwell cyfathrebu ar draws y system leol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7DA854C-BB8C-47A0-BCB1-58BCAA99DBAB}"/>
              </a:ext>
            </a:extLst>
          </p:cNvPr>
          <p:cNvCxnSpPr>
            <a:stCxn id="38" idx="0"/>
            <a:endCxn id="32" idx="5"/>
          </p:cNvCxnSpPr>
          <p:nvPr/>
        </p:nvCxnSpPr>
        <p:spPr>
          <a:xfrm flipH="1" flipV="1">
            <a:off x="1825625" y="3690720"/>
            <a:ext cx="265587" cy="225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DEEBBB0-F738-4FD6-8446-0227C7315316}"/>
              </a:ext>
            </a:extLst>
          </p:cNvPr>
          <p:cNvCxnSpPr>
            <a:cxnSpLocks/>
            <a:stCxn id="38" idx="0"/>
            <a:endCxn id="13" idx="3"/>
          </p:cNvCxnSpPr>
          <p:nvPr/>
        </p:nvCxnSpPr>
        <p:spPr>
          <a:xfrm flipV="1">
            <a:off x="2091212" y="3676730"/>
            <a:ext cx="163466" cy="239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9350AD7-B12E-4EAF-AF4F-5CEE968E0665}"/>
              </a:ext>
            </a:extLst>
          </p:cNvPr>
          <p:cNvCxnSpPr>
            <a:cxnSpLocks/>
            <a:stCxn id="13" idx="0"/>
            <a:endCxn id="30" idx="5"/>
          </p:cNvCxnSpPr>
          <p:nvPr/>
        </p:nvCxnSpPr>
        <p:spPr>
          <a:xfrm flipH="1" flipV="1">
            <a:off x="2470397" y="2979912"/>
            <a:ext cx="178924" cy="87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0A70CD1-1480-45E8-9B1C-161F240119C4}"/>
              </a:ext>
            </a:extLst>
          </p:cNvPr>
          <p:cNvCxnSpPr>
            <a:stCxn id="38" idx="0"/>
            <a:endCxn id="30" idx="4"/>
          </p:cNvCxnSpPr>
          <p:nvPr/>
        </p:nvCxnSpPr>
        <p:spPr>
          <a:xfrm flipH="1" flipV="1">
            <a:off x="2075754" y="3074880"/>
            <a:ext cx="15458" cy="841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D6E9C58B-BA81-4083-8AE6-34167F033A08}"/>
              </a:ext>
            </a:extLst>
          </p:cNvPr>
          <p:cNvCxnSpPr>
            <a:cxnSpLocks/>
            <a:stCxn id="38" idx="7"/>
          </p:cNvCxnSpPr>
          <p:nvPr/>
        </p:nvCxnSpPr>
        <p:spPr>
          <a:xfrm rot="5400000" flipH="1" flipV="1">
            <a:off x="2382777" y="2999606"/>
            <a:ext cx="1115038" cy="908883"/>
          </a:xfrm>
          <a:prstGeom prst="curvedConnector3">
            <a:avLst>
              <a:gd name="adj1" fmla="val 16104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1E77876-BD69-4015-AF2B-1862564059D4}"/>
              </a:ext>
            </a:extLst>
          </p:cNvPr>
          <p:cNvCxnSpPr>
            <a:stCxn id="30" idx="0"/>
            <a:endCxn id="36" idx="5"/>
          </p:cNvCxnSpPr>
          <p:nvPr/>
        </p:nvCxnSpPr>
        <p:spPr>
          <a:xfrm flipH="1" flipV="1">
            <a:off x="1825625" y="2280269"/>
            <a:ext cx="250129" cy="14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3D424DA-53C7-425D-B623-96CC496B427F}"/>
              </a:ext>
            </a:extLst>
          </p:cNvPr>
          <p:cNvCxnSpPr>
            <a:stCxn id="30" idx="0"/>
            <a:endCxn id="31" idx="3"/>
          </p:cNvCxnSpPr>
          <p:nvPr/>
        </p:nvCxnSpPr>
        <p:spPr>
          <a:xfrm flipV="1">
            <a:off x="2075754" y="2277588"/>
            <a:ext cx="295062" cy="148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639B2FD-985C-454D-9080-FD5799628D37}"/>
              </a:ext>
            </a:extLst>
          </p:cNvPr>
          <p:cNvCxnSpPr>
            <a:cxnSpLocks/>
            <a:stCxn id="30" idx="6"/>
            <a:endCxn id="37" idx="2"/>
          </p:cNvCxnSpPr>
          <p:nvPr/>
        </p:nvCxnSpPr>
        <p:spPr>
          <a:xfrm flipV="1">
            <a:off x="2633863" y="2523803"/>
            <a:ext cx="628819" cy="22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56C890A-59F4-45F5-96B5-B79E70171897}"/>
              </a:ext>
            </a:extLst>
          </p:cNvPr>
          <p:cNvCxnSpPr>
            <a:stCxn id="32" idx="0"/>
            <a:endCxn id="30" idx="3"/>
          </p:cNvCxnSpPr>
          <p:nvPr/>
        </p:nvCxnSpPr>
        <p:spPr>
          <a:xfrm flipV="1">
            <a:off x="1430982" y="2979912"/>
            <a:ext cx="250129" cy="157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410D979E-E062-4F0E-B96E-C6CC3989E7AE}"/>
              </a:ext>
            </a:extLst>
          </p:cNvPr>
          <p:cNvCxnSpPr>
            <a:cxnSpLocks/>
            <a:stCxn id="37" idx="0"/>
            <a:endCxn id="31" idx="6"/>
          </p:cNvCxnSpPr>
          <p:nvPr/>
        </p:nvCxnSpPr>
        <p:spPr>
          <a:xfrm flipH="1">
            <a:off x="3323568" y="2034249"/>
            <a:ext cx="497223" cy="14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8FB2C28-CBD1-406B-87AF-7D43A588E75B}"/>
              </a:ext>
            </a:extLst>
          </p:cNvPr>
          <p:cNvCxnSpPr>
            <a:cxnSpLocks/>
            <a:stCxn id="35" idx="0"/>
            <a:endCxn id="37" idx="4"/>
          </p:cNvCxnSpPr>
          <p:nvPr/>
        </p:nvCxnSpPr>
        <p:spPr>
          <a:xfrm flipH="1" flipV="1">
            <a:off x="3820791" y="3013356"/>
            <a:ext cx="46869" cy="61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A7A3CF5C-A9E3-4AE5-A003-DDE8A9F31B3B}"/>
              </a:ext>
            </a:extLst>
          </p:cNvPr>
          <p:cNvCxnSpPr>
            <a:stCxn id="47" idx="0"/>
            <a:endCxn id="49" idx="4"/>
          </p:cNvCxnSpPr>
          <p:nvPr/>
        </p:nvCxnSpPr>
        <p:spPr>
          <a:xfrm flipV="1">
            <a:off x="6358036" y="3670029"/>
            <a:ext cx="83816" cy="245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D1109D1B-6CC3-4C9D-A7B2-CD20F08250BB}"/>
              </a:ext>
            </a:extLst>
          </p:cNvPr>
          <p:cNvCxnSpPr>
            <a:cxnSpLocks/>
            <a:stCxn id="49" idx="0"/>
            <a:endCxn id="48" idx="4"/>
          </p:cNvCxnSpPr>
          <p:nvPr/>
        </p:nvCxnSpPr>
        <p:spPr>
          <a:xfrm flipH="1" flipV="1">
            <a:off x="6212497" y="2896528"/>
            <a:ext cx="229355" cy="12501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3D194072-6BC1-424E-A226-0D025FC037AB}"/>
              </a:ext>
            </a:extLst>
          </p:cNvPr>
          <p:cNvCxnSpPr>
            <a:cxnSpLocks/>
            <a:stCxn id="49" idx="0"/>
            <a:endCxn id="163" idx="3"/>
          </p:cNvCxnSpPr>
          <p:nvPr/>
        </p:nvCxnSpPr>
        <p:spPr>
          <a:xfrm flipV="1">
            <a:off x="6441852" y="2895318"/>
            <a:ext cx="577778" cy="12622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22520818-C58D-4026-97DA-7622E3256278}"/>
              </a:ext>
            </a:extLst>
          </p:cNvPr>
          <p:cNvCxnSpPr>
            <a:cxnSpLocks/>
            <a:stCxn id="48" idx="1"/>
            <a:endCxn id="45" idx="5"/>
          </p:cNvCxnSpPr>
          <p:nvPr/>
        </p:nvCxnSpPr>
        <p:spPr>
          <a:xfrm flipH="1" flipV="1">
            <a:off x="5596591" y="2219767"/>
            <a:ext cx="221263" cy="12324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D0A8CCEF-81F5-46AB-BCFA-BB4512D00D5B}"/>
              </a:ext>
            </a:extLst>
          </p:cNvPr>
          <p:cNvCxnSpPr>
            <a:stCxn id="46" idx="0"/>
            <a:endCxn id="45" idx="3"/>
          </p:cNvCxnSpPr>
          <p:nvPr/>
        </p:nvCxnSpPr>
        <p:spPr>
          <a:xfrm flipH="1" flipV="1">
            <a:off x="4807305" y="2219767"/>
            <a:ext cx="412485" cy="170194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F4446923-1B88-49AF-8BC5-815C966B45D7}"/>
              </a:ext>
            </a:extLst>
          </p:cNvPr>
          <p:cNvCxnSpPr>
            <a:stCxn id="47" idx="1"/>
            <a:endCxn id="45" idx="4"/>
          </p:cNvCxnSpPr>
          <p:nvPr/>
        </p:nvCxnSpPr>
        <p:spPr>
          <a:xfrm flipH="1" flipV="1">
            <a:off x="5201948" y="2314735"/>
            <a:ext cx="761445" cy="169535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4CBC503F-959E-4993-A33F-C29CC06F5532}"/>
              </a:ext>
            </a:extLst>
          </p:cNvPr>
          <p:cNvSpPr/>
          <p:nvPr/>
        </p:nvSpPr>
        <p:spPr>
          <a:xfrm>
            <a:off x="6856164" y="2341801"/>
            <a:ext cx="1116218" cy="648485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Perthnasoedd gwaith cadarnhaol gyda gweddill Tîm GDC</a:t>
            </a: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253D9B5D-7492-482C-BAEF-107DFBF4B611}"/>
              </a:ext>
            </a:extLst>
          </p:cNvPr>
          <p:cNvCxnSpPr>
            <a:stCxn id="51" idx="0"/>
            <a:endCxn id="163" idx="4"/>
          </p:cNvCxnSpPr>
          <p:nvPr/>
        </p:nvCxnSpPr>
        <p:spPr>
          <a:xfrm flipH="1" flipV="1">
            <a:off x="7414273" y="2990286"/>
            <a:ext cx="411868" cy="97994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4" name="Oval 183">
            <a:extLst>
              <a:ext uri="{FF2B5EF4-FFF2-40B4-BE49-F238E27FC236}">
                <a16:creationId xmlns:a16="http://schemas.microsoft.com/office/drawing/2014/main" id="{4F06CD69-4DBD-4D00-811B-AE43A27C725C}"/>
              </a:ext>
            </a:extLst>
          </p:cNvPr>
          <p:cNvSpPr/>
          <p:nvPr/>
        </p:nvSpPr>
        <p:spPr>
          <a:xfrm>
            <a:off x="709407" y="848277"/>
            <a:ext cx="1116218" cy="648485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Cefnogaeth o ansawdd teg</a:t>
            </a: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143C2966-DE97-412F-9794-463E5F9ED7B1}"/>
              </a:ext>
            </a:extLst>
          </p:cNvPr>
          <p:cNvSpPr/>
          <p:nvPr/>
        </p:nvSpPr>
        <p:spPr>
          <a:xfrm>
            <a:off x="7882017" y="839399"/>
            <a:ext cx="1116218" cy="648485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Mwy o degwch wrth gael mynediad at wasanaethau</a:t>
            </a:r>
          </a:p>
        </p:txBody>
      </p:sp>
      <p:cxnSp>
        <p:nvCxnSpPr>
          <p:cNvPr id="191" name="Connector: Curved 190">
            <a:extLst>
              <a:ext uri="{FF2B5EF4-FFF2-40B4-BE49-F238E27FC236}">
                <a16:creationId xmlns:a16="http://schemas.microsoft.com/office/drawing/2014/main" id="{38976D6E-4872-44EE-B8B9-BB61B2056C19}"/>
              </a:ext>
            </a:extLst>
          </p:cNvPr>
          <p:cNvCxnSpPr>
            <a:cxnSpLocks/>
            <a:stCxn id="46" idx="5"/>
            <a:endCxn id="49" idx="6"/>
          </p:cNvCxnSpPr>
          <p:nvPr/>
        </p:nvCxnSpPr>
        <p:spPr>
          <a:xfrm rot="5400000" flipH="1" flipV="1">
            <a:off x="5742477" y="3217743"/>
            <a:ext cx="1129440" cy="1385528"/>
          </a:xfrm>
          <a:prstGeom prst="curvedConnector4">
            <a:avLst>
              <a:gd name="adj1" fmla="val -20789"/>
              <a:gd name="adj2" fmla="val 116499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5" name="Oval 194">
            <a:extLst>
              <a:ext uri="{FF2B5EF4-FFF2-40B4-BE49-F238E27FC236}">
                <a16:creationId xmlns:a16="http://schemas.microsoft.com/office/drawing/2014/main" id="{CA512FA3-E012-465A-A36C-B1D3957145BB}"/>
              </a:ext>
            </a:extLst>
          </p:cNvPr>
          <p:cNvSpPr/>
          <p:nvPr/>
        </p:nvSpPr>
        <p:spPr>
          <a:xfrm>
            <a:off x="3104382" y="840475"/>
            <a:ext cx="1116218" cy="648485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Gwell ansawdd bywyd</a:t>
            </a: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AFE453AA-C78E-4264-AF3A-0B06D5FDC293}"/>
              </a:ext>
            </a:extLst>
          </p:cNvPr>
          <p:cNvSpPr/>
          <p:nvPr/>
        </p:nvSpPr>
        <p:spPr>
          <a:xfrm>
            <a:off x="1903226" y="847906"/>
            <a:ext cx="1116218" cy="648485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Gallu hunanreoli’n well pan fo’n briodol</a:t>
            </a:r>
          </a:p>
        </p:txBody>
      </p:sp>
      <p:pic>
        <p:nvPicPr>
          <p:cNvPr id="197" name="Graphic 196">
            <a:extLst>
              <a:ext uri="{FF2B5EF4-FFF2-40B4-BE49-F238E27FC236}">
                <a16:creationId xmlns:a16="http://schemas.microsoft.com/office/drawing/2014/main" id="{172AAD3A-8EED-408A-B887-ED372FBD54D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9452" y="72564"/>
            <a:ext cx="649623" cy="648485"/>
          </a:xfrm>
          <a:prstGeom prst="rect">
            <a:avLst/>
          </a:prstGeom>
        </p:spPr>
      </p:pic>
      <p:sp>
        <p:nvSpPr>
          <p:cNvPr id="199" name="TextBox 198">
            <a:extLst>
              <a:ext uri="{FF2B5EF4-FFF2-40B4-BE49-F238E27FC236}">
                <a16:creationId xmlns:a16="http://schemas.microsoft.com/office/drawing/2014/main" id="{607A9307-3110-4D06-9CF8-84BC640D9AC3}"/>
              </a:ext>
            </a:extLst>
          </p:cNvPr>
          <p:cNvSpPr txBox="1"/>
          <p:nvPr/>
        </p:nvSpPr>
        <p:spPr>
          <a:xfrm>
            <a:off x="5411111" y="152611"/>
            <a:ext cx="237822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100" b="1" i="0" u="none" strike="noStrike" cap="none" normalizeH="0" baseline="0" noProof="0">
                <a:ln>
                  <a:noFill/>
                </a:ln>
                <a:solidFill>
                  <a:srgbClr val="7030A0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‘TÎM GDC'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100" b="1" i="0" u="none" strike="noStrike" cap="none" normalizeH="0" baseline="0" noProof="0">
                <a:ln>
                  <a:noFill/>
                </a:ln>
                <a:solidFill>
                  <a:srgbClr val="7030A0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STAFF A GWIRFODDOLWYR AR DRAWS POB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100" b="1" i="0" u="none" strike="noStrike" cap="none" normalizeH="0" baseline="0" noProof="0">
                <a:ln>
                  <a:noFill/>
                </a:ln>
                <a:solidFill>
                  <a:srgbClr val="7030A0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RHAN O’R SYSTEM GDC </a:t>
            </a:r>
          </a:p>
        </p:txBody>
      </p:sp>
      <p:pic>
        <p:nvPicPr>
          <p:cNvPr id="200" name="Graphic 199">
            <a:extLst>
              <a:ext uri="{FF2B5EF4-FFF2-40B4-BE49-F238E27FC236}">
                <a16:creationId xmlns:a16="http://schemas.microsoft.com/office/drawing/2014/main" id="{59F3A678-0FFE-46DF-9934-0DB2C0CF2C51}"/>
              </a:ext>
            </a:extLst>
          </p:cNvPr>
          <p:cNvPicPr>
            <a:picLocks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25292" r="-888" b="27503"/>
          <a:stretch/>
        </p:blipFill>
        <p:spPr>
          <a:xfrm>
            <a:off x="859167" y="153179"/>
            <a:ext cx="1158380" cy="475688"/>
          </a:xfrm>
          <a:prstGeom prst="rect">
            <a:avLst/>
          </a:prstGeom>
        </p:spPr>
      </p:pic>
      <p:sp>
        <p:nvSpPr>
          <p:cNvPr id="202" name="TextBox 201">
            <a:extLst>
              <a:ext uri="{FF2B5EF4-FFF2-40B4-BE49-F238E27FC236}">
                <a16:creationId xmlns:a16="http://schemas.microsoft.com/office/drawing/2014/main" id="{B7B0180F-187D-4E99-A00D-30E85F7938FC}"/>
              </a:ext>
            </a:extLst>
          </p:cNvPr>
          <p:cNvSpPr txBox="1"/>
          <p:nvPr/>
        </p:nvSpPr>
        <p:spPr>
          <a:xfrm>
            <a:off x="1970086" y="181206"/>
            <a:ext cx="199823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100" b="1" i="0" u="none" strike="noStrike" cap="none" normalizeH="0" baseline="0" noProof="0">
                <a:ln>
                  <a:noFill/>
                </a:ln>
                <a:solidFill>
                  <a:srgbClr val="70AD47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POBL SY'N BYW GYDA CHANSER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100" b="1" i="0" u="none" strike="noStrike" cap="none" normalizeH="0" baseline="0" noProof="0">
                <a:ln>
                  <a:noFill/>
                </a:ln>
                <a:solidFill>
                  <a:srgbClr val="70AD47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A'U GOFALWYR/TEULUOEDD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4ED23A5D-38B6-45DF-80E1-10CE339D5FB3}"/>
              </a:ext>
            </a:extLst>
          </p:cNvPr>
          <p:cNvSpPr txBox="1"/>
          <p:nvPr/>
        </p:nvSpPr>
        <p:spPr>
          <a:xfrm>
            <a:off x="45477" y="-2859"/>
            <a:ext cx="892552" cy="152505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CANLYNIADAU TYMOR HIRACH: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 newidiadau y bydd ein gweithredoedd yn arwain atynt, ond maent yn destun dylanwad ehangach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70714B63-0756-4EDD-81CC-41908742D1A6}"/>
              </a:ext>
            </a:extLst>
          </p:cNvPr>
          <p:cNvSpPr txBox="1"/>
          <p:nvPr/>
        </p:nvSpPr>
        <p:spPr>
          <a:xfrm>
            <a:off x="15841" y="4768092"/>
            <a:ext cx="600164" cy="99599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GWEITHREDOEDD: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 pethau a wnawn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5E91A749-31E7-4556-AA0F-BD1FAC26D0E7}"/>
              </a:ext>
            </a:extLst>
          </p:cNvPr>
          <p:cNvSpPr txBox="1"/>
          <p:nvPr/>
        </p:nvSpPr>
        <p:spPr>
          <a:xfrm>
            <a:off x="16018" y="5860936"/>
            <a:ext cx="738664" cy="99599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ADNODDAU: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Yr adnoddau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sydd gennym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ar gael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7B15844C-2474-4003-B941-F051E76DBAB2}"/>
              </a:ext>
            </a:extLst>
          </p:cNvPr>
          <p:cNvSpPr txBox="1"/>
          <p:nvPr/>
        </p:nvSpPr>
        <p:spPr>
          <a:xfrm>
            <a:off x="45477" y="2622686"/>
            <a:ext cx="738664" cy="14313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CANLYNIADAU YN Y TYMOR CANOL: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 newidiadau y bydd ein gweithredoedd yn arwain atynt, sydd o fewn ein rheolaeth</a:t>
            </a:r>
          </a:p>
        </p:txBody>
      </p: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1970BDFA-B045-4AA1-8C0C-6D0356CB65C2}"/>
              </a:ext>
            </a:extLst>
          </p:cNvPr>
          <p:cNvCxnSpPr>
            <a:cxnSpLocks/>
            <a:stCxn id="38" idx="6"/>
            <a:endCxn id="35" idx="4"/>
          </p:cNvCxnSpPr>
          <p:nvPr/>
        </p:nvCxnSpPr>
        <p:spPr>
          <a:xfrm flipV="1">
            <a:off x="2649321" y="3861570"/>
            <a:ext cx="1218339" cy="379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489E0928-D2CE-4B30-A974-C6F05A87EB1A}"/>
              </a:ext>
            </a:extLst>
          </p:cNvPr>
          <p:cNvCxnSpPr>
            <a:cxnSpLocks/>
          </p:cNvCxnSpPr>
          <p:nvPr/>
        </p:nvCxnSpPr>
        <p:spPr>
          <a:xfrm>
            <a:off x="-703" y="1595842"/>
            <a:ext cx="91447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61E50C95-BFB2-44F0-B559-75921713FC91}"/>
              </a:ext>
            </a:extLst>
          </p:cNvPr>
          <p:cNvCxnSpPr>
            <a:cxnSpLocks/>
          </p:cNvCxnSpPr>
          <p:nvPr/>
        </p:nvCxnSpPr>
        <p:spPr>
          <a:xfrm>
            <a:off x="-704" y="4809485"/>
            <a:ext cx="91447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6" name="Rectangle: Rounded Corners 235">
            <a:extLst>
              <a:ext uri="{FF2B5EF4-FFF2-40B4-BE49-F238E27FC236}">
                <a16:creationId xmlns:a16="http://schemas.microsoft.com/office/drawing/2014/main" id="{0F7F3F2A-EEDB-422A-BFD1-20CEB5AF343F}"/>
              </a:ext>
            </a:extLst>
          </p:cNvPr>
          <p:cNvSpPr/>
          <p:nvPr/>
        </p:nvSpPr>
        <p:spPr>
          <a:xfrm>
            <a:off x="763303" y="6108502"/>
            <a:ext cx="1886018" cy="62708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Arbenigedd a gallu mewnol: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Bwrdd rhaglen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Tîm rhaglen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7" name="Rectangle: Rounded Corners 236">
            <a:extLst>
              <a:ext uri="{FF2B5EF4-FFF2-40B4-BE49-F238E27FC236}">
                <a16:creationId xmlns:a16="http://schemas.microsoft.com/office/drawing/2014/main" id="{919BC5E6-4507-42BB-97DB-F81DFD9B03E6}"/>
              </a:ext>
            </a:extLst>
          </p:cNvPr>
          <p:cNvSpPr/>
          <p:nvPr/>
        </p:nvSpPr>
        <p:spPr>
          <a:xfrm>
            <a:off x="2806648" y="6108502"/>
            <a:ext cx="1886018" cy="62708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Rhanddeiliaid lleol:</a:t>
            </a: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Pobl sy'n Byw Gyda Chanser,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Bwrdd Iechyd Addysgu Powys, </a:t>
            </a: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Cyngor Sir </a:t>
            </a: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Powys</a:t>
            </a: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, sefydliadau Trydydd Sector</a:t>
            </a:r>
          </a:p>
        </p:txBody>
      </p:sp>
      <p:sp>
        <p:nvSpPr>
          <p:cNvPr id="238" name="Rectangle: Rounded Corners 237">
            <a:extLst>
              <a:ext uri="{FF2B5EF4-FFF2-40B4-BE49-F238E27FC236}">
                <a16:creationId xmlns:a16="http://schemas.microsoft.com/office/drawing/2014/main" id="{285D8912-2CB3-4E8A-BBE1-9D0543559764}"/>
              </a:ext>
            </a:extLst>
          </p:cNvPr>
          <p:cNvSpPr/>
          <p:nvPr/>
        </p:nvSpPr>
        <p:spPr>
          <a:xfrm>
            <a:off x="4820291" y="6104277"/>
            <a:ext cx="1886018" cy="63131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Ymarferwyr lleol: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Gweithwyr iechyd proffesiynol a sefydliadau Trydydd Sector sy'n darparu gwasanaethau yn y gymuned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Rectangle: Rounded Corners 238">
            <a:extLst>
              <a:ext uri="{FF2B5EF4-FFF2-40B4-BE49-F238E27FC236}">
                <a16:creationId xmlns:a16="http://schemas.microsoft.com/office/drawing/2014/main" id="{D5EA6EED-8799-437B-9F92-7319BBBE7FB6}"/>
              </a:ext>
            </a:extLst>
          </p:cNvPr>
          <p:cNvSpPr/>
          <p:nvPr/>
        </p:nvSpPr>
        <p:spPr>
          <a:xfrm>
            <a:off x="6919986" y="6074078"/>
            <a:ext cx="1886018" cy="6313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Cymorth ariannu a gwerthuso: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Macmillan</a:t>
            </a: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, Bwrdd Iechyd Addysgu Powys, Cyngor Sir Powys, </a:t>
            </a: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Bwrdd Partneriaeth </a:t>
            </a: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Rhanbarthol </a:t>
            </a:r>
          </a:p>
        </p:txBody>
      </p:sp>
      <p:sp>
        <p:nvSpPr>
          <p:cNvPr id="260" name="Oval 259">
            <a:extLst>
              <a:ext uri="{FF2B5EF4-FFF2-40B4-BE49-F238E27FC236}">
                <a16:creationId xmlns:a16="http://schemas.microsoft.com/office/drawing/2014/main" id="{74C7CC22-2A50-4C4E-81B9-DC339615A5B5}"/>
              </a:ext>
            </a:extLst>
          </p:cNvPr>
          <p:cNvSpPr/>
          <p:nvPr/>
        </p:nvSpPr>
        <p:spPr>
          <a:xfrm>
            <a:off x="4292043" y="839399"/>
            <a:ext cx="1116218" cy="724717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Sefydliadau lleol yn gallu cynnig cymorth personol effeithiol</a:t>
            </a:r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id="{B7635EA2-19D6-4AA4-BBC8-28EDEC817A38}"/>
              </a:ext>
            </a:extLst>
          </p:cNvPr>
          <p:cNvSpPr/>
          <p:nvPr/>
        </p:nvSpPr>
        <p:spPr>
          <a:xfrm>
            <a:off x="5504121" y="866844"/>
            <a:ext cx="1116218" cy="648485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Llai o argyfyngau y gellir eu hosgoi </a:t>
            </a:r>
          </a:p>
        </p:txBody>
      </p:sp>
      <p:sp>
        <p:nvSpPr>
          <p:cNvPr id="262" name="Oval 261">
            <a:extLst>
              <a:ext uri="{FF2B5EF4-FFF2-40B4-BE49-F238E27FC236}">
                <a16:creationId xmlns:a16="http://schemas.microsoft.com/office/drawing/2014/main" id="{30F82207-25DA-492B-B924-59D8E87FBEC3}"/>
              </a:ext>
            </a:extLst>
          </p:cNvPr>
          <p:cNvSpPr/>
          <p:nvPr/>
        </p:nvSpPr>
        <p:spPr>
          <a:xfrm>
            <a:off x="6693069" y="781051"/>
            <a:ext cx="1116218" cy="856185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Llai o achosion o orfod mynd i’r ysbyty heb eu cynllunio y gellir eu hosgoi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D759074-BFA1-442A-A65D-F2BB8EAF52FE}"/>
              </a:ext>
            </a:extLst>
          </p:cNvPr>
          <p:cNvCxnSpPr>
            <a:cxnSpLocks/>
          </p:cNvCxnSpPr>
          <p:nvPr/>
        </p:nvCxnSpPr>
        <p:spPr>
          <a:xfrm flipV="1">
            <a:off x="83090" y="1025236"/>
            <a:ext cx="0" cy="536449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270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15535E7-DD08-4E1E-BB09-A9EB3D9B5185}"/>
              </a:ext>
            </a:extLst>
          </p:cNvPr>
          <p:cNvSpPr/>
          <p:nvPr/>
        </p:nvSpPr>
        <p:spPr>
          <a:xfrm>
            <a:off x="768406" y="4925557"/>
            <a:ext cx="1886018" cy="1066874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Creu strwythurau tîm a llywodraethu: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Rheolwr Rhaglen a Phrosiect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uLnTx/>
                <a:uFillTx/>
                <a:latin typeface="Calibri" panose="020F0502020204030204"/>
                <a:ea typeface="+mn-ea"/>
                <a:cs typeface="+mn-cs"/>
              </a:rPr>
              <a:t>Swyddog </a:t>
            </a: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Cyfathrebu ac Ymgysylltu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Uwch Swyddogion Cyfrifol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Bwrdd Rhaglen Strategol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79D9769-9AD7-4796-9C13-E62FA1C31B6E}"/>
              </a:ext>
            </a:extLst>
          </p:cNvPr>
          <p:cNvSpPr/>
          <p:nvPr/>
        </p:nvSpPr>
        <p:spPr>
          <a:xfrm>
            <a:off x="2806648" y="4925558"/>
            <a:ext cx="1886018" cy="1066874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Ymgysylltu â phobl sydd â phrofiad o fyw: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Creu Fforwm Teithio Gyda'n Gilydd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Ymgysylltiad eang â phobl sydd â phrofiad personol o ddiagnosis o ganser neu ofalu am rywun â chanser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BCB1AED-3FCE-4AC4-8E1B-3E2085AC56C9}"/>
              </a:ext>
            </a:extLst>
          </p:cNvPr>
          <p:cNvSpPr/>
          <p:nvPr/>
        </p:nvSpPr>
        <p:spPr>
          <a:xfrm>
            <a:off x="4805544" y="5133823"/>
            <a:ext cx="3963605" cy="867053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Dadansoddi data eHNA yn rheolaidd i nodi anghenion heb eu diwallu a bylchau mewn gwasanaethau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Mapio'r holl wasanaethau cymorth yn y Sir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Gweithredu cytundebau rhannu data ar draws Tîm GDC (dyhead hirdymor)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4AA419D5-4BE8-4F5B-A543-561A6B8AA2F9}"/>
              </a:ext>
            </a:extLst>
          </p:cNvPr>
          <p:cNvSpPr/>
          <p:nvPr/>
        </p:nvSpPr>
        <p:spPr>
          <a:xfrm>
            <a:off x="3577368" y="831285"/>
            <a:ext cx="1207428" cy="648485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Gwasanaethau cymorth lleol cynhwysfawr </a:t>
            </a: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CA512FA3-E012-465A-A36C-B1D3957145BB}"/>
              </a:ext>
            </a:extLst>
          </p:cNvPr>
          <p:cNvSpPr/>
          <p:nvPr/>
        </p:nvSpPr>
        <p:spPr>
          <a:xfrm>
            <a:off x="2367588" y="631929"/>
            <a:ext cx="1116218" cy="917306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Mae sefydliadau lleol yn gweithredu fel system ymatebol integredig</a:t>
            </a: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AFE453AA-C78E-4264-AF3A-0B06D5FDC293}"/>
              </a:ext>
            </a:extLst>
          </p:cNvPr>
          <p:cNvSpPr/>
          <p:nvPr/>
        </p:nvSpPr>
        <p:spPr>
          <a:xfrm>
            <a:off x="1123002" y="713432"/>
            <a:ext cx="1116218" cy="775263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System gymorth sy'n adlewyrchu anghenion lleol unigryw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B7B0180F-187D-4E99-A00D-30E85F7938FC}"/>
              </a:ext>
            </a:extLst>
          </p:cNvPr>
          <p:cNvSpPr txBox="1"/>
          <p:nvPr/>
        </p:nvSpPr>
        <p:spPr>
          <a:xfrm>
            <a:off x="1840704" y="171259"/>
            <a:ext cx="199823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100" b="1" i="0" u="none" strike="noStrike" cap="none" normalizeH="0" baseline="0" noProof="0">
                <a:ln>
                  <a:noFill/>
                </a:ln>
                <a:solidFill>
                  <a:srgbClr val="4472C4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 SYSTEM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4ED23A5D-38B6-45DF-80E1-10CE339D5FB3}"/>
              </a:ext>
            </a:extLst>
          </p:cNvPr>
          <p:cNvSpPr txBox="1"/>
          <p:nvPr/>
        </p:nvSpPr>
        <p:spPr>
          <a:xfrm>
            <a:off x="110409" y="-13332"/>
            <a:ext cx="892552" cy="152505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CANLYNIADAU TYMOR HIRACH: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 newidiadau y bydd ein gweithredoedd yn arwain atynt, ond maent yn destun dylanwad ehangach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70714B63-0756-4EDD-81CC-41908742D1A6}"/>
              </a:ext>
            </a:extLst>
          </p:cNvPr>
          <p:cNvSpPr txBox="1"/>
          <p:nvPr/>
        </p:nvSpPr>
        <p:spPr>
          <a:xfrm>
            <a:off x="111803" y="4786243"/>
            <a:ext cx="600164" cy="99599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GWEITHREDOEDD: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 pethau a wnawn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5E91A749-31E7-4556-AA0F-BD1FAC26D0E7}"/>
              </a:ext>
            </a:extLst>
          </p:cNvPr>
          <p:cNvSpPr txBox="1"/>
          <p:nvPr/>
        </p:nvSpPr>
        <p:spPr>
          <a:xfrm>
            <a:off x="109295" y="5860936"/>
            <a:ext cx="738664" cy="99599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ADNODDAU: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Yr adnoddau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sydd gennym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ar gael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7B15844C-2474-4003-B941-F051E76DBAB2}"/>
              </a:ext>
            </a:extLst>
          </p:cNvPr>
          <p:cNvSpPr txBox="1"/>
          <p:nvPr/>
        </p:nvSpPr>
        <p:spPr>
          <a:xfrm>
            <a:off x="110127" y="2690034"/>
            <a:ext cx="738664" cy="14313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CANLYNIADAU YN Y CYFNOD CANOL: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 newidiadau y bydd ein gweithredoedd yn arwain atynt, sydd o fewn ein rheolaeth</a:t>
            </a:r>
          </a:p>
        </p:txBody>
      </p: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489E0928-D2CE-4B30-A974-C6F05A87EB1A}"/>
              </a:ext>
            </a:extLst>
          </p:cNvPr>
          <p:cNvCxnSpPr>
            <a:cxnSpLocks/>
          </p:cNvCxnSpPr>
          <p:nvPr/>
        </p:nvCxnSpPr>
        <p:spPr>
          <a:xfrm>
            <a:off x="-703" y="1595842"/>
            <a:ext cx="5495981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61E50C95-BFB2-44F0-B559-75921713FC91}"/>
              </a:ext>
            </a:extLst>
          </p:cNvPr>
          <p:cNvCxnSpPr>
            <a:cxnSpLocks/>
          </p:cNvCxnSpPr>
          <p:nvPr/>
        </p:nvCxnSpPr>
        <p:spPr>
          <a:xfrm>
            <a:off x="-704" y="4809487"/>
            <a:ext cx="5607177" cy="1277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6" name="Rectangle: Rounded Corners 235">
            <a:extLst>
              <a:ext uri="{FF2B5EF4-FFF2-40B4-BE49-F238E27FC236}">
                <a16:creationId xmlns:a16="http://schemas.microsoft.com/office/drawing/2014/main" id="{0F7F3F2A-EEDB-422A-BFD1-20CEB5AF343F}"/>
              </a:ext>
            </a:extLst>
          </p:cNvPr>
          <p:cNvSpPr/>
          <p:nvPr/>
        </p:nvSpPr>
        <p:spPr>
          <a:xfrm>
            <a:off x="763303" y="6115172"/>
            <a:ext cx="1886018" cy="6788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Arbenigedd a gallu mewnol: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Bwrdd rhaglen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Tîm rhaglen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800">
                <a:solidFill>
                  <a:schemeClr val="tx1"/>
                </a:solidFill>
                <a:latin typeface="Calibri" panose="020F0502020204030204"/>
              </a:rPr>
              <a:t>Themâu allweddol o straeon cleifion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7" name="Rectangle: Rounded Corners 236">
            <a:extLst>
              <a:ext uri="{FF2B5EF4-FFF2-40B4-BE49-F238E27FC236}">
                <a16:creationId xmlns:a16="http://schemas.microsoft.com/office/drawing/2014/main" id="{919BC5E6-4507-42BB-97DB-F81DFD9B03E6}"/>
              </a:ext>
            </a:extLst>
          </p:cNvPr>
          <p:cNvSpPr/>
          <p:nvPr/>
        </p:nvSpPr>
        <p:spPr>
          <a:xfrm>
            <a:off x="2806648" y="6115172"/>
            <a:ext cx="1886018" cy="6788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Rhanddeiliaid lleol:</a:t>
            </a: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Pobl sy'n Byw Gyda Chanser,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800">
                <a:latin typeface="Calibri" panose="020F0502020204030204"/>
                <a:ea typeface="+mn-ea"/>
                <a:cs typeface="+mn-cs"/>
              </a:rPr>
              <a:t>Bwrdd Iechyd Addysgu Powys, Cyngor Sir Powys, sefydliadau Trydydd Sector</a:t>
            </a:r>
          </a:p>
        </p:txBody>
      </p:sp>
      <p:sp>
        <p:nvSpPr>
          <p:cNvPr id="238" name="Rectangle: Rounded Corners 237">
            <a:extLst>
              <a:ext uri="{FF2B5EF4-FFF2-40B4-BE49-F238E27FC236}">
                <a16:creationId xmlns:a16="http://schemas.microsoft.com/office/drawing/2014/main" id="{285D8912-2CB3-4E8A-BBE1-9D0543559764}"/>
              </a:ext>
            </a:extLst>
          </p:cNvPr>
          <p:cNvSpPr/>
          <p:nvPr/>
        </p:nvSpPr>
        <p:spPr>
          <a:xfrm>
            <a:off x="4820291" y="6120058"/>
            <a:ext cx="1886018" cy="67331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Ymarferwyr lleol: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Sefydliadau trydydd sector sy'n darparu gwasanaethau yn y gymuned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Rectangle: Rounded Corners 238">
            <a:extLst>
              <a:ext uri="{FF2B5EF4-FFF2-40B4-BE49-F238E27FC236}">
                <a16:creationId xmlns:a16="http://schemas.microsoft.com/office/drawing/2014/main" id="{D5EA6EED-8799-437B-9F92-7319BBBE7FB6}"/>
              </a:ext>
            </a:extLst>
          </p:cNvPr>
          <p:cNvSpPr/>
          <p:nvPr/>
        </p:nvSpPr>
        <p:spPr>
          <a:xfrm>
            <a:off x="6883132" y="6120058"/>
            <a:ext cx="1886018" cy="67399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Cymorth ariannu a gwerthuso: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Macmillan</a:t>
            </a: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, Bwrdd Iechyd Addysgu Powys, Cyngor Sir Powys</a:t>
            </a: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, Bwrdd Partneriaeth Rhanbarthol</a:t>
            </a:r>
          </a:p>
        </p:txBody>
      </p:sp>
      <p:pic>
        <p:nvPicPr>
          <p:cNvPr id="61" name="Graphic 60">
            <a:extLst>
              <a:ext uri="{FF2B5EF4-FFF2-40B4-BE49-F238E27FC236}">
                <a16:creationId xmlns:a16="http://schemas.microsoft.com/office/drawing/2014/main" id="{B2B99471-5053-4600-A2A9-E3F8F68A4BC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286" y="-22820"/>
            <a:ext cx="777825" cy="772018"/>
          </a:xfrm>
          <a:prstGeom prst="rect">
            <a:avLst/>
          </a:prstGeom>
        </p:spPr>
      </p:pic>
      <p:sp>
        <p:nvSpPr>
          <p:cNvPr id="62" name="Oval 61">
            <a:extLst>
              <a:ext uri="{FF2B5EF4-FFF2-40B4-BE49-F238E27FC236}">
                <a16:creationId xmlns:a16="http://schemas.microsoft.com/office/drawing/2014/main" id="{64D378C2-75C7-4407-8AEF-0DE0400F9E40}"/>
              </a:ext>
            </a:extLst>
          </p:cNvPr>
          <p:cNvSpPr/>
          <p:nvPr/>
        </p:nvSpPr>
        <p:spPr>
          <a:xfrm>
            <a:off x="794478" y="4020697"/>
            <a:ext cx="1116218" cy="66604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Mae’r partneriaid i gyd yn rhannu gweledigaeth GDC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B680C472-E933-4B34-A513-989553C08602}"/>
              </a:ext>
            </a:extLst>
          </p:cNvPr>
          <p:cNvSpPr/>
          <p:nvPr/>
        </p:nvSpPr>
        <p:spPr>
          <a:xfrm>
            <a:off x="944105" y="3044636"/>
            <a:ext cx="1116218" cy="64848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Gwell llif cyfathrebu a gwybodaeth ar draws Tîm GDC 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622D21C-B2F6-49DD-A63F-EB1DAC3E52E5}"/>
              </a:ext>
            </a:extLst>
          </p:cNvPr>
          <p:cNvSpPr/>
          <p:nvPr/>
        </p:nvSpPr>
        <p:spPr>
          <a:xfrm>
            <a:off x="3377944" y="3631879"/>
            <a:ext cx="1252682" cy="8798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Adnodd gwybodaeth i gefnogi ymwybyddiaeth o wasanaethau cymorth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906D18EE-C8D9-48E1-A353-D37D0A2826A2}"/>
              </a:ext>
            </a:extLst>
          </p:cNvPr>
          <p:cNvSpPr/>
          <p:nvPr/>
        </p:nvSpPr>
        <p:spPr>
          <a:xfrm>
            <a:off x="616005" y="1800024"/>
            <a:ext cx="1116218" cy="8548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Mynediad a rennir i wybodaeth briodol am gleifion ar draws Tîm GDC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7F421048-FCD6-4B3B-B13A-4108ABB7C1F5}"/>
              </a:ext>
            </a:extLst>
          </p:cNvPr>
          <p:cNvSpPr/>
          <p:nvPr/>
        </p:nvSpPr>
        <p:spPr>
          <a:xfrm>
            <a:off x="1809479" y="2005963"/>
            <a:ext cx="1116218" cy="95319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Defnyddio tystiolaeth i ddylanwadu’n ehangach ynghylch seilwaith a gwasanaethau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55D8ED8-C356-42FD-8C55-1400380EA89C}"/>
              </a:ext>
            </a:extLst>
          </p:cNvPr>
          <p:cNvSpPr/>
          <p:nvPr/>
        </p:nvSpPr>
        <p:spPr>
          <a:xfrm>
            <a:off x="2694737" y="2709732"/>
            <a:ext cx="1116218" cy="95442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Datblygu cynigion cymorth newydd i ymdrin ag anghenion nas diwallwyd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15A9065-037B-411A-8407-82F84CB22ABB}"/>
              </a:ext>
            </a:extLst>
          </p:cNvPr>
          <p:cNvSpPr/>
          <p:nvPr/>
        </p:nvSpPr>
        <p:spPr>
          <a:xfrm>
            <a:off x="2086211" y="3786894"/>
            <a:ext cx="1116218" cy="73429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Mae profiad ac anghenion PBCh/PLWC wrth galon datblygiadau GDC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BB146B6-1DEB-4411-A5AA-26DD9FE77CC0}"/>
              </a:ext>
            </a:extLst>
          </p:cNvPr>
          <p:cNvCxnSpPr>
            <a:cxnSpLocks/>
            <a:stCxn id="62" idx="0"/>
            <a:endCxn id="67" idx="4"/>
          </p:cNvCxnSpPr>
          <p:nvPr/>
        </p:nvCxnSpPr>
        <p:spPr>
          <a:xfrm flipV="1">
            <a:off x="1352587" y="3693121"/>
            <a:ext cx="149627" cy="327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3ADB2A-437F-4ACE-9563-6507B9CA014F}"/>
              </a:ext>
            </a:extLst>
          </p:cNvPr>
          <p:cNvCxnSpPr>
            <a:cxnSpLocks/>
            <a:stCxn id="74" idx="0"/>
            <a:endCxn id="73" idx="4"/>
          </p:cNvCxnSpPr>
          <p:nvPr/>
        </p:nvCxnSpPr>
        <p:spPr>
          <a:xfrm flipV="1">
            <a:off x="2644320" y="3664153"/>
            <a:ext cx="608526" cy="122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317485E-1378-47CA-95B9-1FF24D741A96}"/>
              </a:ext>
            </a:extLst>
          </p:cNvPr>
          <p:cNvCxnSpPr>
            <a:cxnSpLocks/>
            <a:stCxn id="74" idx="0"/>
            <a:endCxn id="71" idx="4"/>
          </p:cNvCxnSpPr>
          <p:nvPr/>
        </p:nvCxnSpPr>
        <p:spPr>
          <a:xfrm flipH="1" flipV="1">
            <a:off x="2367588" y="2959161"/>
            <a:ext cx="276732" cy="827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ED95143-4216-4D87-9210-E28FA9455996}"/>
              </a:ext>
            </a:extLst>
          </p:cNvPr>
          <p:cNvCxnSpPr>
            <a:cxnSpLocks/>
            <a:stCxn id="73" idx="1"/>
            <a:endCxn id="71" idx="5"/>
          </p:cNvCxnSpPr>
          <p:nvPr/>
        </p:nvCxnSpPr>
        <p:spPr>
          <a:xfrm flipH="1" flipV="1">
            <a:off x="2762231" y="2819568"/>
            <a:ext cx="95972" cy="29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551CD70-F84F-4D27-9D1A-07E36038C894}"/>
              </a:ext>
            </a:extLst>
          </p:cNvPr>
          <p:cNvCxnSpPr>
            <a:cxnSpLocks/>
            <a:stCxn id="68" idx="1"/>
            <a:endCxn id="73" idx="4"/>
          </p:cNvCxnSpPr>
          <p:nvPr/>
        </p:nvCxnSpPr>
        <p:spPr>
          <a:xfrm flipH="1" flipV="1">
            <a:off x="3252846" y="3664153"/>
            <a:ext cx="308549" cy="96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A5DA660-53A3-4EE3-8FE6-59D47553A14F}"/>
              </a:ext>
            </a:extLst>
          </p:cNvPr>
          <p:cNvCxnSpPr>
            <a:cxnSpLocks/>
            <a:stCxn id="67" idx="0"/>
            <a:endCxn id="69" idx="4"/>
          </p:cNvCxnSpPr>
          <p:nvPr/>
        </p:nvCxnSpPr>
        <p:spPr>
          <a:xfrm flipH="1" flipV="1">
            <a:off x="1174114" y="2654828"/>
            <a:ext cx="328100" cy="38980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4CCD968-AF6D-4976-8150-3443AF24FAFB}"/>
              </a:ext>
            </a:extLst>
          </p:cNvPr>
          <p:cNvSpPr/>
          <p:nvPr/>
        </p:nvSpPr>
        <p:spPr>
          <a:xfrm>
            <a:off x="5692531" y="26273"/>
            <a:ext cx="3346881" cy="50779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0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RHAGDYBIAETHAU: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10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yr amodau y mae angen eu bodloni er mwyn i weithredoedd arwain at ganlyniadau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ED37D3E-EF27-4F22-BB56-702C249BB5B2}"/>
              </a:ext>
            </a:extLst>
          </p:cNvPr>
          <p:cNvSpPr/>
          <p:nvPr/>
        </p:nvSpPr>
        <p:spPr>
          <a:xfrm>
            <a:off x="5813948" y="635763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1. Bydd pobl sy'n byw gyda chanser yn siarad am eu pryderon</a:t>
            </a: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C3B76B38-2A29-4449-A644-CABBC85F9A31}"/>
              </a:ext>
            </a:extLst>
          </p:cNvPr>
          <p:cNvSpPr/>
          <p:nvPr/>
        </p:nvSpPr>
        <p:spPr>
          <a:xfrm>
            <a:off x="5801026" y="895606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2. Mae gwasanaethau ar gael i ddiwallu anghenion a galw</a:t>
            </a: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B974FA4B-F06E-4CA6-A496-04A1C41DE863}"/>
              </a:ext>
            </a:extLst>
          </p:cNvPr>
          <p:cNvSpPr/>
          <p:nvPr/>
        </p:nvSpPr>
        <p:spPr>
          <a:xfrm>
            <a:off x="5804345" y="1160101"/>
            <a:ext cx="3062796" cy="2742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3. Mae gwasanaethau’n hygyrch (dulliau dosbarthu, trafnidiaeth, teithio, cost)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72D60172-56D0-45ED-92FC-1D28942387DB}"/>
              </a:ext>
            </a:extLst>
          </p:cNvPr>
          <p:cNvSpPr/>
          <p:nvPr/>
        </p:nvSpPr>
        <p:spPr>
          <a:xfrm>
            <a:off x="5811201" y="1498145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4. Mae pobl sy’n byw gyda chanser yn derbyn atgyfeiriad at wasanaethau</a:t>
            </a:r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BAB577DC-4657-4D06-B11B-57203E181CE7}"/>
              </a:ext>
            </a:extLst>
          </p:cNvPr>
          <p:cNvSpPr/>
          <p:nvPr/>
        </p:nvSpPr>
        <p:spPr>
          <a:xfrm>
            <a:off x="5817412" y="1762323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5. Mae gwasanaethau cymorth yn fodlon derbyn atgyfeiriadau </a:t>
            </a: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FE81F94A-AE37-48FE-AB9C-A1D0CAD77C0B}"/>
              </a:ext>
            </a:extLst>
          </p:cNvPr>
          <p:cNvSpPr/>
          <p:nvPr/>
        </p:nvSpPr>
        <p:spPr>
          <a:xfrm>
            <a:off x="5817412" y="2030722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6. Mae gan wasanaethau peilot y gallu i gynnig cymorth personol</a:t>
            </a: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8CAA7315-80DA-46B7-A830-C55807FAC530}"/>
              </a:ext>
            </a:extLst>
          </p:cNvPr>
          <p:cNvSpPr/>
          <p:nvPr/>
        </p:nvSpPr>
        <p:spPr>
          <a:xfrm>
            <a:off x="5823378" y="2303269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7. Mae gweithwyr cyswllt wedi’u hyfforddi i ddarparu cymorth i PBCh/PLWC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1C5D1516-2528-4492-BCE1-4D1F933C8F09}"/>
              </a:ext>
            </a:extLst>
          </p:cNvPr>
          <p:cNvSpPr/>
          <p:nvPr/>
        </p:nvSpPr>
        <p:spPr>
          <a:xfrm>
            <a:off x="5823378" y="2563855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8. Rydym yn gallu recriwtio staff medrus ar gyfer gwasanaethau peilot</a:t>
            </a: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80B35F9D-311C-43E2-B487-8157895355B6}"/>
              </a:ext>
            </a:extLst>
          </p:cNvPr>
          <p:cNvSpPr/>
          <p:nvPr/>
        </p:nvSpPr>
        <p:spPr>
          <a:xfrm>
            <a:off x="5813948" y="2823203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9. Tîm y rhaglen yn meithrin cydweithrediad ar draws Tîm GDC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8C9397BB-7FA5-4D28-AD9F-FCD393124B52}"/>
              </a:ext>
            </a:extLst>
          </p:cNvPr>
          <p:cNvSpPr/>
          <p:nvPr/>
        </p:nvSpPr>
        <p:spPr>
          <a:xfrm>
            <a:off x="5823240" y="3088909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10. Cwblheir data eHNA yn gywir ac yn llawn</a:t>
            </a: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C104E600-C5F5-4ACB-8CBA-860DA27CE74E}"/>
              </a:ext>
            </a:extLst>
          </p:cNvPr>
          <p:cNvSpPr/>
          <p:nvPr/>
        </p:nvSpPr>
        <p:spPr>
          <a:xfrm>
            <a:off x="5813948" y="3358884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11. Mae cynlluniau peilot yn ymgysylltu'n llawn â'r broses werthuso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D0B8BC85-F3AA-4B7C-8A9F-40F380007E25}"/>
              </a:ext>
            </a:extLst>
          </p:cNvPr>
          <p:cNvSpPr/>
          <p:nvPr/>
        </p:nvSpPr>
        <p:spPr>
          <a:xfrm>
            <a:off x="5807786" y="3631879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12. Mae clystyrau gofal sylfaenol a fferyllwyr yn cymryd rhan lawn yn y GDC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77599237-E8D5-4521-8C69-09B63B667557}"/>
              </a:ext>
            </a:extLst>
          </p:cNvPr>
          <p:cNvSpPr/>
          <p:nvPr/>
        </p:nvSpPr>
        <p:spPr>
          <a:xfrm>
            <a:off x="5805983" y="3895638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13. Mae Tîm GDC yn cael gwybod pwy i'w wahodd am sgwrs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72179F60-2FC3-4383-876B-626E59EB7F75}"/>
              </a:ext>
            </a:extLst>
          </p:cNvPr>
          <p:cNvSpPr/>
          <p:nvPr/>
        </p:nvSpPr>
        <p:spPr>
          <a:xfrm>
            <a:off x="5807786" y="4167955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14. Mae gwybodaeth ysgrifenedig gyda sicrwydd ansawdd ar gael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ADC82AA8-9F75-45EC-9F22-50C2631B612A}"/>
              </a:ext>
            </a:extLst>
          </p:cNvPr>
          <p:cNvSpPr/>
          <p:nvPr/>
        </p:nvSpPr>
        <p:spPr>
          <a:xfrm>
            <a:off x="5825489" y="4425555"/>
            <a:ext cx="3062796" cy="204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15. Mae gan bartneriaid gytundebau rhannu gwybodaeth ar waith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E665626-3E98-476A-807C-1FCC236A877F}"/>
              </a:ext>
            </a:extLst>
          </p:cNvPr>
          <p:cNvCxnSpPr>
            <a:cxnSpLocks/>
          </p:cNvCxnSpPr>
          <p:nvPr/>
        </p:nvCxnSpPr>
        <p:spPr>
          <a:xfrm flipV="1">
            <a:off x="111803" y="879830"/>
            <a:ext cx="0" cy="536449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CC34B1C-272B-41B4-A41A-2B8585FAD5D9}"/>
              </a:ext>
            </a:extLst>
          </p:cNvPr>
          <p:cNvSpPr/>
          <p:nvPr/>
        </p:nvSpPr>
        <p:spPr>
          <a:xfrm>
            <a:off x="5825489" y="4697509"/>
            <a:ext cx="3062796" cy="20971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9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16. Atgyfeirio at Fudd-daliadau Lles cyn gynted â phosibl</a:t>
            </a:r>
          </a:p>
        </p:txBody>
      </p:sp>
    </p:spTree>
    <p:extLst>
      <p:ext uri="{BB962C8B-B14F-4D97-AF65-F5344CB8AC3E}">
        <p14:creationId xmlns:p14="http://schemas.microsoft.com/office/powerpoint/2010/main" val="3740978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6D4EF53-B1D9-4C80-A744-E25323527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Diolch a Chydnabyddiaeth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6F32AA-DB0D-446E-B87F-449AC0CCB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/>
              <a:t>Mae Theori Newid yn gynnyrch cyfraniadau gan lawer o bobl trwy weithdai, cyfraniadau ysgrifenedig a chyfarfodydd.  Rydym yn ddiolchgar iawn am eu haelioni yn rhannu eu hamser, eu profiadau a’u syniadau.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52AA922-2730-44D2-93C7-D70D103CD1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69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Tabl Cynnwys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y-GB"/>
              <a:t>4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y-GB"/>
              <a:t>6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y-GB"/>
              <a:t>8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y-GB"/>
              <a:t>12</a:t>
            </a:r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cy-GB"/>
              <a:t>tudalen</a:t>
            </a:r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cy-GB"/>
              <a:t>tudalen</a:t>
            </a:r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cy-GB"/>
              <a:t>tudalen</a:t>
            </a:r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cy-GB"/>
              <a:t>tudalen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cy-GB"/>
              <a:t>13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cy-GB"/>
              <a:t>16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3"/>
          </p:nvPr>
        </p:nvSpPr>
        <p:spPr>
          <a:xfrm>
            <a:off x="3823494" y="4428069"/>
            <a:ext cx="1497013" cy="1083733"/>
          </a:xfrm>
        </p:spPr>
        <p:txBody>
          <a:bodyPr/>
          <a:lstStyle/>
          <a:p>
            <a:r>
              <a:rPr lang="cy-GB"/>
              <a:t>19</a:t>
            </a:r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cy-GB"/>
              <a:t>tudalen</a:t>
            </a:r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cy-GB"/>
              <a:t>tudalen</a:t>
            </a:r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cy-GB"/>
              <a:t>tudalen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698542"/>
              </p:ext>
            </p:extLst>
          </p:nvPr>
        </p:nvGraphicFramePr>
        <p:xfrm>
          <a:off x="457200" y="3429000"/>
          <a:ext cx="1497013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7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y-GB" sz="1300" i="1" baseline="0">
                          <a:solidFill>
                            <a:schemeClr val="accent1"/>
                          </a:solidFill>
                          <a:latin typeface="Corbel" panose="020B0503020204020204" pitchFamily="34" charset="0"/>
                        </a:rPr>
                        <a:t>Rhagymadrodd</a:t>
                      </a:r>
                    </a:p>
                    <a:p>
                      <a:endParaRPr lang="en-US" sz="1300" i="1" kern="100" spc="-50" baseline="0" dirty="0">
                        <a:solidFill>
                          <a:schemeClr val="accent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L="0" marR="0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917946"/>
              </p:ext>
            </p:extLst>
          </p:nvPr>
        </p:nvGraphicFramePr>
        <p:xfrm>
          <a:off x="2142239" y="3429000"/>
          <a:ext cx="1497013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7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y-GB" sz="1300" i="1" baseline="0">
                          <a:solidFill>
                            <a:schemeClr val="accent1"/>
                          </a:solidFill>
                          <a:latin typeface="Corbel" panose="020B0503020204020204" pitchFamily="34" charset="0"/>
                        </a:rPr>
                        <a:t>Gwella’r Daith Canser (GDC/ICJ) ym Mhowys</a:t>
                      </a:r>
                    </a:p>
                  </a:txBody>
                  <a:tcPr marL="0" marR="0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482004"/>
              </p:ext>
            </p:extLst>
          </p:nvPr>
        </p:nvGraphicFramePr>
        <p:xfrm>
          <a:off x="3829050" y="3429000"/>
          <a:ext cx="1497013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7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y-GB" sz="1300" i="1" baseline="0">
                          <a:solidFill>
                            <a:schemeClr val="accent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Datblygu Theori Newid ar gyfer GDC Powys</a:t>
                      </a:r>
                    </a:p>
                  </a:txBody>
                  <a:tcPr marL="0" marR="0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560557"/>
              </p:ext>
            </p:extLst>
          </p:nvPr>
        </p:nvGraphicFramePr>
        <p:xfrm>
          <a:off x="5511951" y="3429000"/>
          <a:ext cx="1497013" cy="777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7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y-GB" sz="1300" i="1" baseline="0">
                          <a:solidFill>
                            <a:schemeClr val="accent1"/>
                          </a:solidFill>
                          <a:latin typeface="Corbel" panose="020B0503020204020204" pitchFamily="34" charset="0"/>
                        </a:rPr>
                        <a:t>Egwyddorion Allweddol</a:t>
                      </a:r>
                    </a:p>
                    <a:p>
                      <a:endParaRPr lang="en-US" sz="1300" i="1" kern="100" spc="-50" baseline="0" dirty="0">
                        <a:solidFill>
                          <a:schemeClr val="accent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L="0" marR="0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942626"/>
              </p:ext>
            </p:extLst>
          </p:nvPr>
        </p:nvGraphicFramePr>
        <p:xfrm>
          <a:off x="457200" y="5545674"/>
          <a:ext cx="1497013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7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y-GB" sz="1300" i="1" baseline="0">
                          <a:solidFill>
                            <a:schemeClr val="accent1"/>
                          </a:solidFill>
                          <a:latin typeface="Corbel" panose="020B0503020204020204" pitchFamily="34" charset="0"/>
                        </a:rPr>
                        <a:t>O Weithredoedd i Ganlyniadau</a:t>
                      </a:r>
                    </a:p>
                  </a:txBody>
                  <a:tcPr marL="0" marR="0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952746"/>
              </p:ext>
            </p:extLst>
          </p:nvPr>
        </p:nvGraphicFramePr>
        <p:xfrm>
          <a:off x="2142239" y="5548541"/>
          <a:ext cx="1497013" cy="775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7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3386">
                <a:tc>
                  <a:txBody>
                    <a:bodyPr/>
                    <a:lstStyle/>
                    <a:p>
                      <a:r>
                        <a:rPr lang="cy-GB" sz="1300" i="1" baseline="0">
                          <a:solidFill>
                            <a:schemeClr val="accent1"/>
                          </a:solidFill>
                          <a:latin typeface="Corbel" panose="020B0503020204020204" pitchFamily="34" charset="0"/>
                        </a:rPr>
                        <a:t>Llun Gweledol o Theori Newid </a:t>
                      </a:r>
                    </a:p>
                    <a:p>
                      <a:endParaRPr lang="en-US" sz="1300" i="1" kern="100" spc="-50" baseline="0" dirty="0">
                        <a:solidFill>
                          <a:schemeClr val="accent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L="0" marR="0" marT="90535" marB="9053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837486"/>
              </p:ext>
            </p:extLst>
          </p:nvPr>
        </p:nvGraphicFramePr>
        <p:xfrm>
          <a:off x="3829050" y="5548541"/>
          <a:ext cx="1497013" cy="57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7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3386">
                <a:tc>
                  <a:txBody>
                    <a:bodyPr/>
                    <a:lstStyle/>
                    <a:p>
                      <a:r>
                        <a:rPr lang="cy-GB" sz="1300" i="1" baseline="0">
                          <a:solidFill>
                            <a:schemeClr val="accent1"/>
                          </a:solidFill>
                          <a:latin typeface="Corbel" panose="020B0503020204020204" pitchFamily="34" charset="0"/>
                        </a:rPr>
                        <a:t>Diolch a Chydnabyddiaethau </a:t>
                      </a:r>
                    </a:p>
                  </a:txBody>
                  <a:tcPr marL="0" marR="0" marT="90535" marB="9053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83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42C72-7C29-4A7E-BDFB-64FF6035E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Nodiadau ar derminoleg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B4740-5BDE-4707-A647-79BD9D742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585" y="685800"/>
            <a:ext cx="2321755" cy="5492750"/>
          </a:xfrm>
        </p:spPr>
        <p:txBody>
          <a:bodyPr/>
          <a:lstStyle/>
          <a:p>
            <a:r>
              <a:rPr lang="cy-GB"/>
              <a:t>Pobl sy'n Byw gyda Chanser</a:t>
            </a:r>
          </a:p>
          <a:p>
            <a:pPr marL="0" lvl="4" indent="0">
              <a:buNone/>
            </a:pPr>
            <a:r>
              <a:rPr lang="cy-GB"/>
              <a:t>Pan gyfeiriwn at ‘Bobl sy'n Byw gyda Chanser', rydym yn golygu pobl sydd wedi cael diagnosis o ganser, eu gofalwyr di-dâl, eu teuluoedd a'r rhai sy'n bwysig iddynt. Rydym hefyd yn cynnwys pobl sydd wedi’u hatgyfeirio gyda diagnosis canser posibl ac sy’n aros am ganlyniadau’r atgyfeiriad hwnnw.</a:t>
            </a:r>
          </a:p>
          <a:p>
            <a:pPr lvl="3"/>
            <a:r>
              <a:rPr lang="cy-GB"/>
              <a:t>Yn achlysurol iawn, er mwyn arbed lle yn y llun gweledol o Theori Newid rydym yn talfyrru Pobl sy’n Byw gyda Chanser i’r acronym PBCh.  </a:t>
            </a:r>
          </a:p>
          <a:p>
            <a:r>
              <a:rPr lang="cy-GB"/>
              <a:t>Tîm GDC</a:t>
            </a:r>
          </a:p>
          <a:p>
            <a:pPr lvl="3"/>
            <a:r>
              <a:rPr lang="cy-GB"/>
              <a:t>Mae GDC ym Mhowys yn bartneriaeth, ac mae’n ceisio creu model cymorth gwirioneddol integredig ar draws y sectorau statudol a gwirfoddol.  Pan fyddwn yn cyfeirio at ‘Dîm GDC’ rydym yn cyfeirio at yr holl sefydliadau partner, staff, gwirfoddolwyr sy'n rhan o ddylunio, rheoli a darparu GDC ym Mhowys.</a:t>
            </a:r>
          </a:p>
          <a:p>
            <a:pPr lvl="3"/>
            <a:endParaRPr lang="en-GB" dirty="0"/>
          </a:p>
          <a:p>
            <a:pPr lvl="3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B0F03-7DD1-4974-BD95-E3D9D967F44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53908" y="488198"/>
            <a:ext cx="2332892" cy="5690354"/>
          </a:xfrm>
        </p:spPr>
        <p:txBody>
          <a:bodyPr/>
          <a:lstStyle/>
          <a:p>
            <a:r>
              <a:rPr lang="cy-GB" sz="1200"/>
              <a:t>Gweithiwr Cyswllt</a:t>
            </a:r>
          </a:p>
          <a:p>
            <a:pPr lvl="3">
              <a:buNone/>
            </a:pPr>
            <a:r>
              <a:rPr lang="cy-GB" sz="1000"/>
              <a:t>Yn hytrach na theitl swydd penodol, pan fyddwn yn defnyddio’r term ‘Gweithiwr Cyswllt’ rydym yn cyfeirio at ymarferwr sy’n cynnig sgyrsiau cefnogol wedi’u personoli i bobl sy’n byw gyda chanser.  </a:t>
            </a:r>
          </a:p>
          <a:p>
            <a:pPr lvl="3"/>
            <a:r>
              <a:rPr lang="cy-GB" sz="1000"/>
              <a:t>Mae Gweithwyr Cyswllt wedi’u lleoli yn y sefydliadau sy’n cyflwyno’r cynlluniau peilot, a gallai fod ganddynt amrywiaeth o deitlau swyddi a chefndiroedd proffesiynol. </a:t>
            </a:r>
          </a:p>
          <a:p>
            <a:pPr lvl="3"/>
            <a:r>
              <a:rPr lang="cy-GB" sz="1200" i="1">
                <a:solidFill>
                  <a:schemeClr val="accent1"/>
                </a:solidFill>
                <a:latin typeface="Corbel" panose="020B0503020204020204" pitchFamily="34" charset="0"/>
                <a:cs typeface="+mn-cs"/>
              </a:rPr>
              <a:t>Cefnogaeth Bersonol</a:t>
            </a:r>
          </a:p>
          <a:p>
            <a:pPr lvl="3"/>
            <a:r>
              <a:rPr lang="cy-GB" sz="1000"/>
              <a:t>Pan ddefnyddiwn y term hwn, rydym yn golygu’r ystod lawn o gymorth anfeddygol y gallai fod ei angen ar bobl sy’n byw gyda chanser i sicrhau bod ansawdd eu bywyd cystal ag y gallai fod.  Gallai cymorth fod yn ymwneud yn benodol â chanser mewn rhai achosion, ond yn aml bydd yn ymwneud â rhywbeth arall.  Bydd yn cynnwys cymorth emosiynol, seicolegol ac ymarferol, gofal cymdeithasol, cyngor ariannol a lles a chymorth i gael mynediad at wasanaethau'r Cyngor megis tai, trafnidiaeth a theithio, hamdden ac addysg.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2E22A7-5EDA-4953-8522-B07AB5A448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17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9BA3-59F9-42DE-9BF4-631C0C7C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Rhagymadrodd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DDE2AC-384D-4955-90D4-872922D2D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/>
              <a:t>Mae Powys yn sir wledig fawr yng Nghymru, gyda phoblogaeth o ychydig dros 133,000 o bobl wedi’u gwasgaru ar draws ardal o tua 2,000 milltir sgwâr.</a:t>
            </a:r>
          </a:p>
          <a:p>
            <a:pPr lvl="3"/>
            <a:r>
              <a:rPr lang="cy-GB"/>
              <a:t>Mae Bwrdd Iechyd Addysgu Powys yn darparu gwasanaethau iechyd yn y sir, a'i nod yw gwneud y gorau o'r ddarpariaeth leol trwy feddygon teulu, gofal sylfaenol, ysbytai cymunedol a gwasanaethau cymunedol.  Nid oes Ysbyty Cyffredinol Dosbarth ym Mhowys.  Mae trigolion lleol yn cael y rhan fwyaf o’u diagnosteg, asesiad, triniaeth a gofal canser mewn amrywiaeth o ganolfannau’r GIG ledled Cymru a thros y ffin i Loegr, yn dibynnu ar ble maent yn byw a safle eu tiwmor.  O ganlyniad, maent yn aml yn gorfod teithio’n bell am eu triniaeth ac adolygiadau dilynol.  Mae’r amrywiaeth o ganolfannau triniaeth, sy’n gweithredu o fewn dwy system iechyd genedlaethol wahanol, yn golygu bod profiad y claf yn amrywio ac ychydig o ddylanwad sydd gan Fwrdd Iechyd Addysgu Powys ar hyn ar hyn o bryd.  Mae heriau hefyd o ran mynediad at ddata cywir am gleifion ar draws system mor ranedig, sy'n effeithio ar y gallu i ddeall y boblogaeth ganser ym Mhowys a chynllunio'n unol â hynny.</a:t>
            </a:r>
          </a:p>
          <a:p>
            <a:pPr lvl="3"/>
            <a:r>
              <a:rPr lang="cy-GB"/>
              <a:t>Cyngor Sir Powys yw’r awdurdod lleol ar gyfer y sir, sy’n darparu ystod eang o wasanaethau i bobl Powys.  Mae’r rhain yn cynnwys gofal cymdeithasol, tai, ffyrdd, trafnidiaeth, cysylltedd digidol, addysg, hamdden, llyfrgelloedd. Mae Cyngor Sir Powys yn elwa o gael tîm budd-daliadau sefydledig mewn partneriaeth â Macmillan, sy'n darparu agwedd gyfannol at gymorth ariannol i bobl sy'n cael diagnosis o Ganser. Mae darparu’r gwasanaethau hanfodol hyn ar draws ardal ddaearyddol mor fawr a gwledig yn creu heriau o ran mynediad i bobl sy'n byw y tu allan i'r prif ganolfannau poblogaeth. 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0767561-137E-449F-89A9-24D6E089E1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753348BF-5A7B-46A7-804D-C6138F60D8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6355" y="1913828"/>
            <a:ext cx="2982897" cy="298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F0F47-9577-414F-B1A0-78D7E4B27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6529" y="1865691"/>
            <a:ext cx="2708232" cy="323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91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09AA7C4-3D26-4A5D-9CDF-0AE7A2A5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Powys a'i chyd-destun unigryw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5691FF3-D1CE-4282-87CA-88F62AF8B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/>
              <a:t>Mae daearyddiaeth Powys yn creu rhai heriau unigryw ar gyfer cynllunio a darparu gwasanaethau</a:t>
            </a:r>
          </a:p>
          <a:p>
            <a:pPr lvl="4"/>
            <a:r>
              <a:rPr lang="cy-GB" sz="1000"/>
              <a:t>Absenoldeb Ysbyty Cyffredinol Dosbarth a dibyniaeth ar Ymddiriedolaethau a Byrddau Iechyd y tu allan i'r sir, sy'n golygu bod yn rhaid i bobl deithio bob amser i gael triniaeth arbenigol</a:t>
            </a:r>
          </a:p>
          <a:p>
            <a:pPr lvl="4"/>
            <a:r>
              <a:rPr lang="cy-GB" sz="1000"/>
              <a:t>Cyfunir daearyddiaeth wledig â lefelau uchel o dlodi gwledig</a:t>
            </a:r>
          </a:p>
          <a:p>
            <a:pPr lvl="4"/>
            <a:r>
              <a:rPr lang="cy-GB" sz="1000"/>
              <a:t>Mae dwysedd y boblogaeth yn isel ar draws llawer o’r sir; mae llawer o bobl yn byw ymhell oddi wrth unrhyw dref, ac mae'r trefi eu hunain yn gymharol fach gyda gwasanaethau cyfyngedig</a:t>
            </a:r>
          </a:p>
          <a:p>
            <a:pPr lvl="4"/>
            <a:r>
              <a:rPr lang="cy-GB" sz="1000"/>
              <a:t>Mae cysylltedd digidol yn wael iawn y tu allan i’r prif drefi, sy’n atal y defnydd o offer a modelau darparu ar-lein </a:t>
            </a:r>
          </a:p>
          <a:p>
            <a:pPr lvl="4"/>
            <a:r>
              <a:rPr lang="cy-GB" sz="1000"/>
              <a:t>Mae tlodi digidol</a:t>
            </a:r>
            <a:r>
              <a:rPr lang="cy-GB" sz="1000" baseline="30000"/>
              <a:t>1 </a:t>
            </a:r>
            <a:r>
              <a:rPr lang="cy-GB" sz="1000"/>
              <a:t>yn atal llawer o bobl rhag defnyddio gwasanaethau ar-lein hyd yn oed lle mae cysylltedd yn caniatáu hynny</a:t>
            </a:r>
          </a:p>
          <a:p>
            <a:pPr lvl="4"/>
            <a:r>
              <a:rPr lang="cy-GB" sz="1000"/>
              <a:t>Mae canran uchel o bobl yn siarad Cymraeg fel iaith gyntaf, ac mae heriau o ran darparu gwasanaethau yn y Gymraeg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E760892-6EF9-4A92-A739-66AB7F475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53908" y="685800"/>
            <a:ext cx="2332892" cy="6172200"/>
          </a:xfrm>
        </p:spPr>
        <p:txBody>
          <a:bodyPr/>
          <a:lstStyle/>
          <a:p>
            <a:r>
              <a:rPr lang="cy-GB"/>
              <a:t>Ond mae gan Bowys nifer o asedau a allai hybu arloesedd wrth ddarparu gwasanaethau lleol                   </a:t>
            </a:r>
          </a:p>
          <a:p>
            <a:pPr lvl="4"/>
            <a:r>
              <a:rPr lang="cy-GB"/>
              <a:t>Sector gwirfoddol bywiog sy’n ymrwymedig i gefnogi pobl leol </a:t>
            </a:r>
          </a:p>
          <a:p>
            <a:pPr lvl="4"/>
            <a:r>
              <a:rPr lang="cy-GB"/>
              <a:t>3422 o ofalwyr di-dâl sy’n darparu gofal a chymorth i bobl leol</a:t>
            </a:r>
          </a:p>
          <a:p>
            <a:pPr lvl="4"/>
            <a:r>
              <a:rPr lang="cy-GB"/>
              <a:t>Partneriaeth gref rhwng y Bwrdd Iechyd a’r Cyngor Sir sy’n dyddio’n ôl i’r cyfnod cyn y Bwrdd Partneriaeth Rhanbarthol a gyflwynwyd yn ddiweddar</a:t>
            </a:r>
          </a:p>
          <a:p>
            <a:pPr lvl="4"/>
            <a:r>
              <a:rPr lang="cy-GB"/>
              <a:t>Ymrwymiad gwirioneddol i wella’r daith canser ar gyfer pobl leol, gyda pherthnasoedd cryf ar draws y tri sefydliad partner strategol a nifer fach o bartneriaid allweddol yn y sector gwirfoddol</a:t>
            </a:r>
          </a:p>
          <a:p>
            <a:pPr lvl="4"/>
            <a:r>
              <a:rPr lang="cy-GB"/>
              <a:t>Penodi Swyddog Tracio Canser i Bowys yn ddiweddar</a:t>
            </a:r>
          </a:p>
          <a:p>
            <a:pPr lvl="4"/>
            <a:r>
              <a:rPr lang="cy-GB"/>
              <a:t>Ymrwymiad lleol i drawsnewid digidol yn Strategaeth Iechyd a Gofal Powys</a:t>
            </a:r>
            <a:r>
              <a:rPr lang="cy-GB" baseline="30000"/>
              <a:t>2 </a:t>
            </a:r>
            <a:r>
              <a:rPr lang="cy-GB"/>
              <a:t>,i gynyddu cysylltedd a lleihau tlodi digidol</a:t>
            </a:r>
          </a:p>
          <a:p>
            <a:pPr lvl="4"/>
            <a:r>
              <a:rPr lang="cy-GB"/>
              <a:t>Tîm Budd-daliadau Lles wedi’i sefydlu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F94B325-11E3-42D5-85EE-AFC709C6A6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8191" y="6237962"/>
            <a:ext cx="6738787" cy="547332"/>
          </a:xfrm>
        </p:spPr>
        <p:txBody>
          <a:bodyPr/>
          <a:lstStyle/>
          <a:p>
            <a:r>
              <a:rPr lang="cy-GB" sz="105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cy-GB" sz="1050" u="none" strike="noStrike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https://www.wcpp.org.uk/commentary/rural-poverty-the-case-of-powys/</a:t>
            </a:r>
            <a:r>
              <a:rPr lang="cy-GB" sz="1050" u="none" strike="noStrike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cy-GB" sz="105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2. </a:t>
            </a:r>
            <a:r>
              <a:rPr lang="cy-GB" sz="105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Ein Strategaeth - Bwrdd Iechyd Addysgu Powys (nhs.wales)</a:t>
            </a:r>
            <a:r>
              <a:rPr lang="cy-GB" sz="105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5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F4690-16CC-420B-B571-9E1DDE76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Gwella’r Daith Canser ym Mhowys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1D858-4C61-43CC-B2DE-EE1FC4867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/>
              <a:t>Yn 2016, ffurfiodd Bwrdd Iechyd Addysgu Powys, Cyngor Sir Powys a Chymorth Canser Macmillan bartneriaeth strategol i archwilio ffyrdd o wella gwasanaethau i bobl sy'n byw gyda chanser yn y sir.  </a:t>
            </a:r>
          </a:p>
          <a:p>
            <a:pPr lvl="3"/>
            <a:r>
              <a:rPr lang="cy-GB"/>
              <a:t>Roedd y cynllun yn canolbwyntio ar ddarparu cymorth cyfannol personol i bobl sy'n byw gyda chanser, i helpu i ddiwallu eu hanghenion anfeddygol ehangach, y mae sail dystiolaeth gynyddol yn dangos sy'n dylanwadu ar daith canser ac ansawdd bywyd unigolyn.  Arweiniodd hyn at ddatblygiad y rhaglen ‘Gwella’r Daith Canser ym Mhowys’ (GDC/ICJ), a ysbrydolwyd gan egwyddorion rhaglen GDC Macmillan a ddechreuodd yn Glasgow ac sydd bellach yn cael ei mabwysiadu mewn amrywiol rannau eraill o'r DU.</a:t>
            </a:r>
          </a:p>
          <a:p>
            <a:pPr lvl="3"/>
            <a:r>
              <a:rPr lang="cy-GB"/>
              <a:t>Nod polisi cenedlaethol a lleol yw darparu mynediad teg at ofal a chymorth cyfannol, wedi’u cydgysylltu’n ddi-dor, gan ganolbwyntio ar les yn ogystal ag iechyd corfforol.  Ond mae sgyrsiau am anghenion a chymorth yn digwydd yn aml mewn lleoliadau sy'n agos at ganolfannau triniaeth, nad ydynt yn aml yn hawdd i drigolion Powys eu cyrraedd.  </a:t>
            </a:r>
          </a:p>
          <a:p>
            <a:pPr lvl="3">
              <a:lnSpc>
                <a:spcPct val="120000"/>
              </a:lnSpc>
              <a:spcAft>
                <a:spcPts val="700"/>
              </a:spcAft>
              <a:tabLst>
                <a:tab pos="288290" algn="l"/>
              </a:tabLst>
            </a:pPr>
            <a:r>
              <a:rPr lang="cy-GB"/>
              <a:t>Mae’n annhebygol y bydd lleoliad canolfannau trin canser yn newid yn y dyfodol agos; mae poblogaeth Powys yn rhy fach i gefnogi gwasanaethau canser arbenigol lleol. Ond mae’n bosibl gwella mynediad lleol at gymorth anfeddygol sy’n canolbwyntio ar yr unigolyn, fel y gallai pobl sy’n byw gyda chanser ym Mhowys gael cymorth i drafod eu pryderon a’u hanghenion yn nes at adref.  </a:t>
            </a:r>
          </a:p>
          <a:p>
            <a:pPr lvl="1" indent="-171450">
              <a:lnSpc>
                <a:spcPct val="120000"/>
              </a:lnSpc>
              <a:spcAft>
                <a:spcPts val="700"/>
              </a:spcAft>
              <a:buNone/>
              <a:tabLst>
                <a:tab pos="288290" algn="l"/>
              </a:tabLst>
            </a:pPr>
            <a:r>
              <a:rPr lang="cy-GB" sz="1100" i="0">
                <a:solidFill>
                  <a:schemeClr val="tx2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Dyma ffocws Gwella’r Daith Canser ym Mhowys: datblygu model gofal cymunedol integredig, cynaliadwy, cefnogol i gefnogi pobl sy’n byw gyda chanser ym Mhowys.</a:t>
            </a:r>
          </a:p>
          <a:p>
            <a:pPr lvl="1" indent="-171450">
              <a:lnSpc>
                <a:spcPct val="120000"/>
              </a:lnSpc>
              <a:spcAft>
                <a:spcPts val="700"/>
              </a:spcAft>
              <a:buNone/>
              <a:tabLst>
                <a:tab pos="288290" algn="l"/>
              </a:tabLst>
            </a:pPr>
            <a:endParaRPr lang="en-GB" sz="1100" i="0" dirty="0">
              <a:solidFill>
                <a:schemeClr val="tx2"/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  <a:p>
            <a:pPr lvl="3">
              <a:lnSpc>
                <a:spcPct val="120000"/>
              </a:lnSpc>
              <a:spcAft>
                <a:spcPts val="700"/>
              </a:spcAft>
              <a:tabLst>
                <a:tab pos="288290" algn="l"/>
              </a:tabLst>
            </a:pP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2EBA1A2-9B34-434B-9C88-0017859AF1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72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52DBE-97A1-4D56-A062-57239C46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Beth fydd GDC/ICJ Powys yn ei wneud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98D8A48-1924-4CC3-ACDA-62ED2B73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585" y="685800"/>
            <a:ext cx="2321755" cy="3220375"/>
          </a:xfrm>
        </p:spPr>
        <p:txBody>
          <a:bodyPr/>
          <a:lstStyle/>
          <a:p>
            <a:r>
              <a:rPr lang="cy-GB" sz="1600"/>
              <a:t>Nod GDC ym Mhowys yw sicrhau bod pob preswylydd ym Mhowys* sydd â diagnosis o ganser yn cael cynnig sgwrs gefnogol wedi’i phersonoli, sy’n archwilio eu hanghenion cyfannol ac yn arwain at gynllun gofal a mynediad at gymorth priodol mor agos i’w cartrefi â phosibl.</a:t>
            </a:r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84F2CFE-245E-42FC-B3E3-D4074603DE5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37673" y="682625"/>
            <a:ext cx="2332892" cy="5492750"/>
          </a:xfrm>
        </p:spPr>
        <p:txBody>
          <a:bodyPr/>
          <a:lstStyle/>
          <a:p>
            <a:r>
              <a:rPr lang="cy-GB" sz="1100" i="0">
                <a:solidFill>
                  <a:schemeClr val="tx2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Mae’r rhaglen wedi cynnwys pobl sydd wedi’u heffeithio gan ganser a’r rhai sy’n cefnogi pobl â chanser, i:</a:t>
            </a:r>
          </a:p>
          <a:p>
            <a:pPr lvl="4"/>
            <a:r>
              <a:rPr lang="cy-GB" sz="1100" i="0">
                <a:solidFill>
                  <a:schemeClr val="tx2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Ddatblygu dealltwriaeth ddyfnach o faterion a phrofiadau pobl leol sy'n byw gyda chanser </a:t>
            </a:r>
          </a:p>
          <a:p>
            <a:pPr lvl="4"/>
            <a:r>
              <a:rPr lang="cy-GB" sz="1100" i="0">
                <a:solidFill>
                  <a:schemeClr val="tx2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Adolygu sut a ble mae pobl sy'n byw gyda chanser ym Mhowys yn derbyn triniaeth a chymorth personol ar hyn o bryd </a:t>
            </a:r>
          </a:p>
          <a:p>
            <a:pPr lvl="4"/>
            <a:r>
              <a:rPr lang="cy-GB" sz="1100" i="0">
                <a:solidFill>
                  <a:schemeClr val="tx2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Yn seiliedig ar y dystiolaeth hon, datblygu nifer o ddulliau peilot o ddarparu sgyrsiau i gynnig cymorth personol, i'w treialu a'u gwerthuso </a:t>
            </a:r>
          </a:p>
          <a:p>
            <a:pPr lvl="3"/>
            <a:r>
              <a:rPr lang="cy-GB"/>
              <a:t>Unwaith y bydd y dulliau peilot wedi'u gwerthuso, y bwriad yw datblygu achos busnes ar gyfer ehangu darpariaeth y dull(iau) llwyddiannus i holl drigolion Powys sydd â diagnosis o ganser.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EAC3AA9-3FB8-4144-A50E-FE0DFEC98C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B87A19-7207-4ED5-BD9B-D6D0ABB6CEFC}"/>
              </a:ext>
            </a:extLst>
          </p:cNvPr>
          <p:cNvSpPr txBox="1"/>
          <p:nvPr/>
        </p:nvSpPr>
        <p:spPr>
          <a:xfrm>
            <a:off x="569480" y="5834344"/>
            <a:ext cx="17792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100">
                <a:solidFill>
                  <a:schemeClr val="tx2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* Dros 18 oed</a:t>
            </a:r>
          </a:p>
        </p:txBody>
      </p:sp>
    </p:spTree>
    <p:extLst>
      <p:ext uri="{BB962C8B-B14F-4D97-AF65-F5344CB8AC3E}">
        <p14:creationId xmlns:p14="http://schemas.microsoft.com/office/powerpoint/2010/main" val="412988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27B77-BAB6-40EF-BA2C-6F736F4F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Datblygu Theori Newid ar gyfer GDC ym Mhowys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7DB2C-148E-4FD3-B4A4-33AC31A90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/>
              <a:t>Mae Theori Newid yn ddull ar gyfer egluro'r ddamcaniaeth sy'n sail i ymyriad.  Mae'n disgrifio'r newidiadau y mae'r rhaglen am eu cyflawni a'r ffyrdd y bydd y rhain yn cael eu cyflawni.</a:t>
            </a:r>
          </a:p>
          <a:p>
            <a:pPr lvl="3"/>
            <a:r>
              <a:rPr lang="cy-GB"/>
              <a:t>Mae Datblygu Theori Newid yn helpu partneriaid y rhaglen i wneud eu rhagdybiaethau’n glir ynghylch sut y bydd y rhaglen yn gwneud gwahaniaeth, a datblygu dealltwriaeth gyffredin o’r ffordd y bydd eu gweithredoedd a’u canlyniadau cynnar yn cyfrannu at newid yn y tymor hwy.</a:t>
            </a:r>
          </a:p>
          <a:p>
            <a:pPr lvl="3"/>
            <a:r>
              <a:rPr lang="cy-GB"/>
              <a:t>Gallai fod yn gam cyntaf amhrisiadwy yn y gwaith o ddylunio gwerthusiad o’r rhaglen, gan ei fod yn nodi canlyniadau tymor byr a hirdymor disgwyliedig y rhaglen.  Mae hyn yn ei gwneud yn bosibl i werthuswr ddylunio dulliau sy’n mesur sut mae’r canlyniadau hyn yn cael eu cyflawni.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A51F9B-6346-46E4-8F83-DFCDB85FFFB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3"/>
            <a:r>
              <a:rPr lang="cy-GB"/>
              <a:t>Comisiynodd y partneriaid strategol Brightpurpose i hwyluso datblygu Theori Newid ar gyfer GDC ym Mhowys.  Yn ganolog i’r broses oedd cyfraniad gan bobl oedd â phrofiad o fyw gyda chanser ac ystod o bartneriaid lleol.</a:t>
            </a:r>
          </a:p>
          <a:p>
            <a:pPr lvl="3"/>
            <a:r>
              <a:rPr lang="cy-GB"/>
              <a:t>Roedd y broses ddatblygu yn cynnwys y gweithgareddau canlynol:</a:t>
            </a:r>
          </a:p>
          <a:p>
            <a:pPr lvl="4"/>
            <a:r>
              <a:rPr lang="cy-GB"/>
              <a:t>Cyfarfod cwmpasu cychwynnol gyda staff gweithredol a strategol o'r sefydliadau partner strategol</a:t>
            </a:r>
          </a:p>
          <a:p>
            <a:pPr lvl="4"/>
            <a:r>
              <a:rPr lang="cy-GB"/>
              <a:t>Adolygiad desg o ddogfennaeth gefndirol yn ymwneud â GDC ym Mhowys, ei darddiad a'i ddiben</a:t>
            </a:r>
          </a:p>
          <a:p>
            <a:pPr lvl="4"/>
            <a:r>
              <a:rPr lang="cy-GB"/>
              <a:t>Gweithdy ar-lein gyda’r Journeying Together Forum o bobl sy’n byw gyda chanser a thu hwnt a gofalwyr, wedi’i hwyluso gan Swyddog Cyfathrebu ac Ymgysylltu Macmillan</a:t>
            </a:r>
          </a:p>
          <a:p>
            <a:pPr lvl="4"/>
            <a:r>
              <a:rPr lang="cy-GB"/>
              <a:t>Dau weithdy ar-lein gyda chynrychiolwyr o’r sefydliadau partneriaeth strategol, partneriaid yn y sector gwirfoddol a’r Journeying Together Forum</a:t>
            </a:r>
          </a:p>
          <a:p>
            <a:pPr lvl="4"/>
            <a:r>
              <a:rPr lang="cy-GB"/>
              <a:t>Cyflwyniadau ysgrifenedig ychwanegol gan aelodau'r Journeying Together Forum</a:t>
            </a:r>
          </a:p>
          <a:p>
            <a:pPr lvl="3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4B32B9-3440-4F64-BE39-684B96C386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2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C0F1-96E5-4B03-9F83-F4BD93CC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Rhesymeg dros ymyrryd: </a:t>
            </a:r>
            <a:br>
              <a:rPr lang="cy-GB"/>
            </a:br>
            <a:r>
              <a:rPr lang="cy-GB"/>
              <a:t>Pam ydym ni'n gwneud hyn?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CF45E5-374A-4495-A653-DC69C7A09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 sz="1400"/>
              <a:t>Nid oes gan bobl sy'n byw gyda chanser ym Mhowys fynediad cyson at gymorth personol yn agos at eu cartrefi. Er y gallent dderbyn cymorth ar gyfer rhai o’u hanghenion anfeddygol yn eu canolfan driniaeth, mae’n annhebygol o  ymdrin â’r ystod gyfan o wasanaethau a allai ddiwallu eu hanghenion (gan gynnwys er enghraifft tai, budd-daliadau lles, gwasanaethau cymdeithasol, trafnidiaeth a theithio).  Ymhellach, mae’r profiad o dderbyn cymorth yn amrywio rhwng canolfannau triniaeth ac yn dibynnu ar amgylchiadau’r unigolyn â chanser. O safbwynt hawliau dynol a pholisi, mae hyn yn creu annhegwch annerbyniol i bobl Powys.  Ar lefel ymarferol mae tystiolaeth gynyddol bod cefnogi pobl â’u hanghenion a’u pryderon cyfannol yn eu helpu i ymdopi’n well yn ystod a thu hwnt i’w taith canser, a allai gyfrannu at leihau derbyniadau i ysbyty y gellir eu hosgoi ac sydd heb eu cynllunio.</a:t>
            </a:r>
          </a:p>
          <a:p>
            <a:r>
              <a:rPr lang="cy-GB" sz="1400"/>
              <a:t>Efallai na fydd y partneriaid ym Mhowys yn gallu dylanwadu ar y ddarpariaeth arbenigol ar gyfer trin canser yn nes at gartrefi pobl leol, ond mae o fewn eu rheolaeth i ddod â chymorth personol o safon yn nes at gartrefi pobl. Gyda’i gilydd, mae ganddynt yr adnoddau, y sgiliau, y perthnasoedd a’r awdurdod i ddatblygu model cymorth integredig a syml sy'n diwallu anghenion pobl leol ac sy'n adlewyrchu cyd-destun unigryw'r sir.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D89E1E3-7BB3-4BEF-9293-0FBE15F9EE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287927"/>
      </p:ext>
    </p:extLst>
  </p:cSld>
  <p:clrMapOvr>
    <a:masterClrMapping/>
  </p:clrMapOvr>
</p:sld>
</file>

<file path=ppt/theme/theme1.xml><?xml version="1.0" encoding="utf-8"?>
<a:theme xmlns:a="http://schemas.openxmlformats.org/drawingml/2006/main" name="Modern Swis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Modern Swiss">
      <a:majorFont>
        <a:latin typeface="Arial"/>
        <a:ea typeface=""/>
        <a:cs typeface=""/>
      </a:majorFont>
      <a:minorFont>
        <a:latin typeface="Microsoft New Tai L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>
          <a:outerShdw dist="38100" dir="5400000" algn="t" rotWithShape="0">
            <a:schemeClr val="bg2">
              <a:alpha val="20000"/>
            </a:schemeClr>
          </a:outerShdw>
        </a:effectLst>
      </a:spPr>
      <a:bodyPr rtlCol="0" anchor="ctr"/>
      <a:lstStyle>
        <a:defPPr algn="ctr">
          <a:lnSpc>
            <a:spcPct val="95000"/>
          </a:lnSpc>
          <a:defRPr b="1" dirty="0" smtClean="0">
            <a:solidFill>
              <a:schemeClr val="tx2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odern Swiss">
      <a:dk1>
        <a:sysClr val="windowText" lastClr="000000"/>
      </a:dk1>
      <a:lt1>
        <a:sysClr val="window" lastClr="FFFFFF"/>
      </a:lt1>
      <a:dk2>
        <a:srgbClr val="3C3D3E"/>
      </a:dk2>
      <a:lt2>
        <a:srgbClr val="999683"/>
      </a:lt2>
      <a:accent1>
        <a:srgbClr val="E34A06"/>
      </a:accent1>
      <a:accent2>
        <a:srgbClr val="31CCE8"/>
      </a:accent2>
      <a:accent3>
        <a:srgbClr val="C1C139"/>
      </a:accent3>
      <a:accent4>
        <a:srgbClr val="118E97"/>
      </a:accent4>
      <a:accent5>
        <a:srgbClr val="F9BD03"/>
      </a:accent5>
      <a:accent6>
        <a:srgbClr val="407026"/>
      </a:accent6>
      <a:hlink>
        <a:srgbClr val="3C3D3E"/>
      </a:hlink>
      <a:folHlink>
        <a:srgbClr val="999683"/>
      </a:folHlink>
    </a:clrScheme>
    <a:fontScheme name="Modern Swiss">
      <a:majorFont>
        <a:latin typeface="Arial"/>
        <a:ea typeface=""/>
        <a:cs typeface=""/>
      </a:majorFont>
      <a:minorFont>
        <a:latin typeface="Microsoft New Tai L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Modern Swiss">
      <a:dk1>
        <a:sysClr val="windowText" lastClr="000000"/>
      </a:dk1>
      <a:lt1>
        <a:sysClr val="window" lastClr="FFFFFF"/>
      </a:lt1>
      <a:dk2>
        <a:srgbClr val="3C3D3E"/>
      </a:dk2>
      <a:lt2>
        <a:srgbClr val="999683"/>
      </a:lt2>
      <a:accent1>
        <a:srgbClr val="E34A06"/>
      </a:accent1>
      <a:accent2>
        <a:srgbClr val="31CCE8"/>
      </a:accent2>
      <a:accent3>
        <a:srgbClr val="C1C139"/>
      </a:accent3>
      <a:accent4>
        <a:srgbClr val="118E97"/>
      </a:accent4>
      <a:accent5>
        <a:srgbClr val="F9BD03"/>
      </a:accent5>
      <a:accent6>
        <a:srgbClr val="407026"/>
      </a:accent6>
      <a:hlink>
        <a:srgbClr val="3C3D3E"/>
      </a:hlink>
      <a:folHlink>
        <a:srgbClr val="999683"/>
      </a:folHlink>
    </a:clrScheme>
    <a:fontScheme name="Modern Swiss">
      <a:majorFont>
        <a:latin typeface="Arial"/>
        <a:ea typeface=""/>
        <a:cs typeface=""/>
      </a:majorFont>
      <a:minorFont>
        <a:latin typeface="Microsoft New Tai L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15E4E79-FAC7-43EA-AF4E-B7FD3D3232E1}">
  <we:reference id="wa104381063" version="1.0.0.1" store="en-US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FC772072347446A2F14BC9A435DA6D" ma:contentTypeVersion="9" ma:contentTypeDescription="Create a new document." ma:contentTypeScope="" ma:versionID="caafffb6ac8e6dbf43b932f642007a73">
  <xsd:schema xmlns:xsd="http://www.w3.org/2001/XMLSchema" xmlns:xs="http://www.w3.org/2001/XMLSchema" xmlns:p="http://schemas.microsoft.com/office/2006/metadata/properties" xmlns:ns3="c284f1c5-7edd-4299-81af-394b2d806e52" targetNamespace="http://schemas.microsoft.com/office/2006/metadata/properties" ma:root="true" ma:fieldsID="6f9b37c73d238877848310e999269dd1" ns3:_="">
    <xsd:import namespace="c284f1c5-7edd-4299-81af-394b2d806e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84f1c5-7edd-4299-81af-394b2d806e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5BBF0B-8C0A-4AA5-9387-3A8E09FE89FC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c284f1c5-7edd-4299-81af-394b2d806e52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1790E41-FD20-4736-9531-458F4EBDE6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25833E-30C6-48A7-BAB7-325B33F970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84f1c5-7edd-4299-81af-394b2d806e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4609</Words>
  <Application>Microsoft Office PowerPoint</Application>
  <PresentationFormat>On-screen Show (4:3)</PresentationFormat>
  <Paragraphs>324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Corbel</vt:lpstr>
      <vt:lpstr>Microsoft New Tai Lue</vt:lpstr>
      <vt:lpstr>Segoe UI</vt:lpstr>
      <vt:lpstr>Modern Swiss</vt:lpstr>
      <vt:lpstr>Office Theme</vt:lpstr>
      <vt:lpstr>Gwella’r daith canser ym Mhowys</vt:lpstr>
      <vt:lpstr>Tabl Cynnwys</vt:lpstr>
      <vt:lpstr>Nodiadau ar derminoleg</vt:lpstr>
      <vt:lpstr>Rhagymadrodd</vt:lpstr>
      <vt:lpstr>Powys a'i chyd-destun unigryw</vt:lpstr>
      <vt:lpstr>Gwella’r Daith Canser ym Mhowys</vt:lpstr>
      <vt:lpstr>Beth fydd GDC/ICJ Powys yn ei wneud</vt:lpstr>
      <vt:lpstr>Datblygu Theori Newid ar gyfer GDC ym Mhowys</vt:lpstr>
      <vt:lpstr>Rhesymeg dros ymyrryd:  Pam ydym ni'n gwneud hyn?</vt:lpstr>
      <vt:lpstr>Sut rydym yn credu y bydd GDC ym Mhowys yn gwneud gwahaniaeth</vt:lpstr>
      <vt:lpstr>Ffactorau allanol holl bwysig</vt:lpstr>
      <vt:lpstr>Egwyddorion allweddol</vt:lpstr>
      <vt:lpstr>O weithredoedd i ganlyniadau:  y gwahaniaeth y bydd GDC yn ei wneud Pobl sy'n Byw gyda Chanser</vt:lpstr>
      <vt:lpstr>O weithredoedd i ganlyniadau:  y gwahaniaeth y bydd GDC yn ei wneud Tîm GDC</vt:lpstr>
      <vt:lpstr>O weithredoedd i ganlyniadau:  y gwahaniaeth y bydd GDC yn ei wneud                                                                            Y system</vt:lpstr>
      <vt:lpstr>Llun gweledol Theori Newid</vt:lpstr>
      <vt:lpstr>PowerPoint Presentation</vt:lpstr>
      <vt:lpstr>PowerPoint Presentation</vt:lpstr>
      <vt:lpstr>Diolch a Chydnabyddiaeth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Duarte;Inc. 2014</dc:creator>
  <cp:lastModifiedBy>Mary Steele</cp:lastModifiedBy>
  <cp:revision>268</cp:revision>
  <cp:lastPrinted>2021-11-22T16:43:25Z</cp:lastPrinted>
  <dcterms:created xsi:type="dcterms:W3CDTF">2014-02-07T03:47:22Z</dcterms:created>
  <dcterms:modified xsi:type="dcterms:W3CDTF">2022-01-21T13:07:37Z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1166664</vt:lpwstr>
  </property>
  <property fmtid="{D5CDD505-2E9C-101B-9397-08002B2CF9AE}" pid="3" name="NXPowerLiteSettings">
    <vt:lpwstr>F980073804F000</vt:lpwstr>
  </property>
  <property fmtid="{D5CDD505-2E9C-101B-9397-08002B2CF9AE}" pid="4" name="NXPowerLiteVersion">
    <vt:lpwstr>D5.0.2</vt:lpwstr>
  </property>
  <property fmtid="{D5CDD505-2E9C-101B-9397-08002B2CF9AE}" pid="5" name="ContentTypeId">
    <vt:lpwstr>0x01010012FC772072347446A2F14BC9A435DA6D</vt:lpwstr>
  </property>
  <property fmtid="{D5CDD505-2E9C-101B-9397-08002B2CF9AE}" pid="6" name="_NewReviewCycle">
    <vt:lpwstr/>
  </property>
</Properties>
</file>